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54" autoAdjust="0"/>
    <p:restoredTop sz="85174"/>
  </p:normalViewPr>
  <p:slideViewPr>
    <p:cSldViewPr snapToGrid="0" snapToObjects="1">
      <p:cViewPr varScale="1">
        <p:scale>
          <a:sx n="61" d="100"/>
          <a:sy n="61" d="100"/>
        </p:scale>
        <p:origin x="1052"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3/26/2025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346613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3/26/2025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Kounabé</a:t>
            </a:r>
            <a:r>
              <a:rPr lang="en-US" dirty="0">
                <a:solidFill>
                  <a:schemeClr val="bg2"/>
                </a:solidFill>
                <a:latin typeface="Abadi"/>
                <a:ea typeface="SF Pro" pitchFamily="2" charset="0"/>
                <a:cs typeface="SF Pro" pitchFamily="2" charset="0"/>
              </a:rPr>
              <a:t> Paulin MIEN</a:t>
            </a:r>
          </a:p>
          <a:p>
            <a:r>
              <a:rPr lang="en-US" dirty="0">
                <a:solidFill>
                  <a:schemeClr val="bg2"/>
                </a:solidFill>
                <a:latin typeface="Abadi" panose="020B0604020104020204" pitchFamily="34" charset="0"/>
                <a:ea typeface="SF Pro" pitchFamily="2" charset="0"/>
                <a:cs typeface="SF Pro" pitchFamily="2" charset="0"/>
              </a:rPr>
              <a:t>March 25</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How data were processed ?</a:t>
            </a:r>
          </a:p>
          <a:p>
            <a:pPr marL="0" indent="0">
              <a:buNone/>
            </a:pPr>
            <a:r>
              <a:rPr lang="en-US" sz="2200" dirty="0">
                <a:latin typeface="Abadi"/>
              </a:rPr>
              <a:t>[Load Raw Data] → [Remove Duplicates] → [Format Columns] → [Handle Missing Values] →[Filter Falcon 9 Launches] → [Final Clean Dataset]</a:t>
            </a:r>
          </a:p>
          <a:p>
            <a:pPr marL="0" indent="0">
              <a:buNone/>
            </a:pP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GitHub URL of my completed data wrangling related notebooks, as an external reference and peer-review purpose:</a:t>
            </a:r>
          </a:p>
          <a:p>
            <a:pPr marL="0" indent="0">
              <a:buNone/>
            </a:pPr>
            <a:r>
              <a:rPr lang="en-US" sz="2200" dirty="0">
                <a:solidFill>
                  <a:schemeClr val="accent5">
                    <a:lumMod val="75000"/>
                  </a:schemeClr>
                </a:solidFill>
                <a:latin typeface="Abadi"/>
                <a:cs typeface="Calibri"/>
              </a:rPr>
              <a:t>https://github.com/Boypop/IBM-Capstone-Project/blob/main/labs-jupyter-spacex-Data%20wrangling.ipynb</a:t>
            </a:r>
            <a:endParaRPr lang="en-US" sz="2200" dirty="0">
              <a:solidFill>
                <a:schemeClr val="accent5">
                  <a:lumMod val="75000"/>
                </a:schemeClr>
              </a:solidFill>
              <a:latin typeface="Abadi" panose="020B0604020104020204" pitchFamily="34" charset="0"/>
            </a:endParaRPr>
          </a:p>
          <a:p>
            <a:endParaRPr lang="en-US" dirty="0"/>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What charts were plotted and why I used those charts ?</a:t>
            </a:r>
          </a:p>
          <a:p>
            <a:pPr lvl="1"/>
            <a:r>
              <a:rPr lang="en-US" sz="2000" b="1" dirty="0">
                <a:latin typeface="Abadi" panose="020B0604020104020204" pitchFamily="34" charset="0"/>
              </a:rPr>
              <a:t>Scatter Plots</a:t>
            </a:r>
            <a:r>
              <a:rPr lang="en-US" sz="2000" dirty="0">
                <a:latin typeface="Abadi" panose="020B0604020104020204" pitchFamily="34" charset="0"/>
              </a:rPr>
              <a:t> → Flight Number vs. Launch Site, Payload vs. Launch Outcome.</a:t>
            </a:r>
          </a:p>
          <a:p>
            <a:pPr lvl="1"/>
            <a:r>
              <a:rPr lang="en-US" sz="2000" b="1" dirty="0">
                <a:latin typeface="Abadi" panose="020B0604020104020204" pitchFamily="34" charset="0"/>
              </a:rPr>
              <a:t>Bar Charts</a:t>
            </a:r>
            <a:r>
              <a:rPr lang="en-US" sz="2000" dirty="0">
                <a:latin typeface="Abadi" panose="020B0604020104020204" pitchFamily="34" charset="0"/>
              </a:rPr>
              <a:t> → Success rate by orbit type.</a:t>
            </a:r>
          </a:p>
          <a:p>
            <a:pPr lvl="1"/>
            <a:r>
              <a:rPr lang="en-US" sz="2000" b="1" dirty="0">
                <a:latin typeface="Abadi" panose="020B0604020104020204" pitchFamily="34" charset="0"/>
              </a:rPr>
              <a:t>Time Series Analysis</a:t>
            </a:r>
            <a:r>
              <a:rPr lang="en-US" sz="2000" dirty="0">
                <a:latin typeface="Abadi" panose="020B0604020104020204" pitchFamily="34" charset="0"/>
              </a:rPr>
              <a:t> → Yearly success rate trends.</a:t>
            </a:r>
            <a:endParaRPr lang="en-US" sz="3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my completed EDA with data visualization notebook, as an external reference and peer-review purpose:</a:t>
            </a:r>
          </a:p>
          <a:p>
            <a:pPr marL="0" indent="0">
              <a:lnSpc>
                <a:spcPct val="100000"/>
              </a:lnSpc>
              <a:spcBef>
                <a:spcPts val="1400"/>
              </a:spcBef>
              <a:buNone/>
            </a:pPr>
            <a:r>
              <a:rPr lang="en-US" sz="2200" dirty="0">
                <a:solidFill>
                  <a:schemeClr val="accent5">
                    <a:lumMod val="75000"/>
                  </a:schemeClr>
                </a:solidFill>
                <a:latin typeface="Abadi" panose="020B0604020104020204" pitchFamily="34" charset="0"/>
              </a:rPr>
              <a:t>https://github.com/Boypop/IBM-Capstone-Project/blob/main/edadataviz.ipynb</a:t>
            </a: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2825"/>
            <a:ext cx="9745589" cy="498438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1600" b="0" dirty="0">
              <a:solidFill>
                <a:srgbClr val="CCCCCC"/>
              </a:solidFill>
              <a:effectLst/>
              <a:latin typeface="Consolas" panose="020B0609020204030204" pitchFamily="49"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400" dirty="0">
                <a:solidFill>
                  <a:schemeClr val="accent3">
                    <a:lumMod val="25000"/>
                  </a:schemeClr>
                </a:solidFill>
                <a:latin typeface="Abadi" panose="020B0604020104020204" pitchFamily="34" charset="0"/>
              </a:rPr>
              <a:t>The GitHub URL of my completed EDA with SQL notebook, as an external reference and peer-review purpose:</a:t>
            </a:r>
          </a:p>
          <a:p>
            <a:pPr marL="0" indent="0">
              <a:lnSpc>
                <a:spcPct val="100000"/>
              </a:lnSpc>
              <a:spcBef>
                <a:spcPts val="1400"/>
              </a:spcBef>
              <a:buNone/>
            </a:pPr>
            <a:r>
              <a:rPr lang="en-US" sz="2000" dirty="0">
                <a:solidFill>
                  <a:schemeClr val="accent5">
                    <a:lumMod val="75000"/>
                  </a:schemeClr>
                </a:solidFill>
                <a:latin typeface="Abadi" panose="020B0604020104020204" pitchFamily="34" charset="0"/>
              </a:rPr>
              <a:t>https://github.com/Boypop/IBM-Capstone-Project/blob/main/jupyter-labs-eda-sql-coursera_sqllite.ipynb</a:t>
            </a: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8" name="Rectangle 4">
            <a:extLst>
              <a:ext uri="{FF2B5EF4-FFF2-40B4-BE49-F238E27FC236}">
                <a16:creationId xmlns:a16="http://schemas.microsoft.com/office/drawing/2014/main" id="{6D0C56F8-6F39-433C-98AD-46B432CEE90B}"/>
              </a:ext>
            </a:extLst>
          </p:cNvPr>
          <p:cNvSpPr>
            <a:spLocks noChangeArrowheads="1"/>
          </p:cNvSpPr>
          <p:nvPr/>
        </p:nvSpPr>
        <p:spPr bwMode="auto">
          <a:xfrm>
            <a:off x="1208689" y="1872151"/>
            <a:ext cx="8065028"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fr-FR" altLang="fr-FR" sz="2000" b="0" i="0" u="none" strike="noStrike" cap="none" normalizeH="0" baseline="0" dirty="0" err="1">
                <a:ln>
                  <a:noFill/>
                </a:ln>
                <a:solidFill>
                  <a:schemeClr val="tx1"/>
                </a:solidFill>
                <a:effectLst/>
                <a:latin typeface="Abadi" panose="020B0604020104020204" pitchFamily="34" charset="0"/>
              </a:rPr>
              <a:t>Calculating</a:t>
            </a:r>
            <a:r>
              <a:rPr kumimoji="0" lang="fr-FR" altLang="fr-FR" sz="2000" b="0" i="0" u="none" strike="noStrike" cap="none" normalizeH="0" baseline="0" dirty="0">
                <a:ln>
                  <a:noFill/>
                </a:ln>
                <a:solidFill>
                  <a:schemeClr val="tx1"/>
                </a:solidFill>
                <a:effectLst/>
                <a:latin typeface="Abadi" panose="020B0604020104020204" pitchFamily="34" charset="0"/>
              </a:rPr>
              <a:t> total or </a:t>
            </a:r>
            <a:r>
              <a:rPr kumimoji="0" lang="fr-FR" altLang="fr-FR" sz="2000" b="0" i="0" u="none" strike="noStrike" cap="none" normalizeH="0" baseline="0" dirty="0" err="1">
                <a:ln>
                  <a:noFill/>
                </a:ln>
                <a:solidFill>
                  <a:schemeClr val="tx1"/>
                </a:solidFill>
                <a:effectLst/>
                <a:latin typeface="Abadi" panose="020B0604020104020204" pitchFamily="34" charset="0"/>
              </a:rPr>
              <a:t>average</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1" i="0" u="none" strike="noStrike" cap="none" normalizeH="0" baseline="0" dirty="0" err="1">
                <a:ln>
                  <a:noFill/>
                </a:ln>
                <a:solidFill>
                  <a:schemeClr val="tx1"/>
                </a:solidFill>
                <a:effectLst/>
                <a:latin typeface="Abadi" panose="020B0604020104020204" pitchFamily="34" charset="0"/>
              </a:rPr>
              <a:t>payload</a:t>
            </a:r>
            <a:r>
              <a:rPr kumimoji="0" lang="fr-FR" altLang="fr-FR" sz="2000" b="1" i="0" u="none" strike="noStrike" cap="none" normalizeH="0" baseline="0" dirty="0">
                <a:ln>
                  <a:noFill/>
                </a:ln>
                <a:solidFill>
                  <a:schemeClr val="tx1"/>
                </a:solidFill>
                <a:effectLst/>
                <a:latin typeface="Abadi" panose="020B0604020104020204" pitchFamily="34" charset="0"/>
              </a:rPr>
              <a:t> masses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carried</a:t>
            </a:r>
            <a:r>
              <a:rPr kumimoji="0" lang="fr-FR" altLang="fr-FR" sz="2000" b="0" i="0" u="none" strike="noStrike" cap="none" normalizeH="0" baseline="0" dirty="0">
                <a:ln>
                  <a:noFill/>
                </a:ln>
                <a:solidFill>
                  <a:schemeClr val="tx1"/>
                </a:solidFill>
                <a:effectLst/>
                <a:latin typeface="Abadi" panose="020B0604020104020204" pitchFamily="34" charset="0"/>
              </a:rPr>
              <a:t> by rockets.</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fr-FR" altLang="fr-FR" sz="2000" b="0" i="0" u="none" strike="noStrike" cap="none" normalizeH="0" baseline="0" dirty="0" err="1">
                <a:ln>
                  <a:noFill/>
                </a:ln>
                <a:solidFill>
                  <a:schemeClr val="tx1"/>
                </a:solidFill>
                <a:effectLst/>
                <a:latin typeface="Abadi" panose="020B0604020104020204" pitchFamily="34" charset="0"/>
              </a:rPr>
              <a:t>Ranking</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1" i="0" u="none" strike="noStrike" cap="none" normalizeH="0" baseline="0" dirty="0">
                <a:ln>
                  <a:noFill/>
                </a:ln>
                <a:solidFill>
                  <a:schemeClr val="tx1"/>
                </a:solidFill>
                <a:effectLst/>
                <a:latin typeface="Abadi" panose="020B0604020104020204" pitchFamily="34" charset="0"/>
              </a:rPr>
              <a:t>landing </a:t>
            </a:r>
            <a:r>
              <a:rPr kumimoji="0" lang="fr-FR" altLang="fr-FR" sz="2000" b="1" i="0" u="none" strike="noStrike" cap="none" normalizeH="0" baseline="0" dirty="0" err="1">
                <a:ln>
                  <a:noFill/>
                </a:ln>
                <a:solidFill>
                  <a:schemeClr val="tx1"/>
                </a:solidFill>
                <a:effectLst/>
                <a:latin typeface="Abadi" panose="020B0604020104020204" pitchFamily="34" charset="0"/>
              </a:rPr>
              <a:t>outcomes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based</a:t>
            </a:r>
            <a:r>
              <a:rPr kumimoji="0" lang="fr-FR" altLang="fr-FR" sz="2000" b="0" i="0" u="none" strike="noStrike" cap="none" normalizeH="0" baseline="0" dirty="0">
                <a:ln>
                  <a:noFill/>
                </a:ln>
                <a:solidFill>
                  <a:schemeClr val="tx1"/>
                </a:solidFill>
                <a:effectLst/>
                <a:latin typeface="Abadi" panose="020B0604020104020204" pitchFamily="34" charset="0"/>
              </a:rPr>
              <a:t> on mission </a:t>
            </a:r>
            <a:r>
              <a:rPr kumimoji="0" lang="fr-FR" altLang="fr-FR" sz="2000" b="0" i="0" u="none" strike="noStrike" cap="none" normalizeH="0" baseline="0" dirty="0" err="1">
                <a:ln>
                  <a:noFill/>
                </a:ln>
                <a:solidFill>
                  <a:schemeClr val="tx1"/>
                </a:solidFill>
                <a:effectLst/>
                <a:latin typeface="Abadi" panose="020B0604020104020204" pitchFamily="34" charset="0"/>
              </a:rPr>
              <a:t>success</a:t>
            </a:r>
            <a:r>
              <a:rPr kumimoji="0" lang="fr-FR" altLang="fr-FR" sz="2000" b="0" i="0" u="none" strike="noStrike" cap="none" normalizeH="0" baseline="0" dirty="0">
                <a:ln>
                  <a:noFill/>
                </a:ln>
                <a:solidFill>
                  <a:schemeClr val="tx1"/>
                </a:solidFill>
                <a:effectLst/>
                <a:latin typeface="Abadi" panose="020B0604020104020204" pitchFamily="34" charset="0"/>
              </a:rPr>
              <a:t> or </a:t>
            </a:r>
            <a:r>
              <a:rPr kumimoji="0" lang="fr-FR" altLang="fr-FR" sz="2000" b="0" i="0" u="none" strike="noStrike" cap="none" normalizeH="0" baseline="0" dirty="0" err="1">
                <a:ln>
                  <a:noFill/>
                </a:ln>
                <a:solidFill>
                  <a:schemeClr val="tx1"/>
                </a:solidFill>
                <a:effectLst/>
                <a:latin typeface="Abadi" panose="020B0604020104020204" pitchFamily="34" charset="0"/>
              </a:rPr>
              <a:t>other</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criteria</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fr-FR" altLang="fr-FR" sz="2000" b="0" i="0" u="none" strike="noStrike" cap="none" normalizeH="0" baseline="0" dirty="0" err="1">
                <a:ln>
                  <a:noFill/>
                </a:ln>
                <a:solidFill>
                  <a:schemeClr val="tx1"/>
                </a:solidFill>
                <a:effectLst/>
                <a:latin typeface="Abadi" panose="020B0604020104020204" pitchFamily="34" charset="0"/>
              </a:rPr>
              <a:t>Organizing</a:t>
            </a:r>
            <a:r>
              <a:rPr kumimoji="0" lang="fr-FR" altLang="fr-FR" sz="2000" b="0" i="0" u="none" strike="noStrike" cap="none" normalizeH="0" baseline="0" dirty="0">
                <a:ln>
                  <a:noFill/>
                </a:ln>
                <a:solidFill>
                  <a:schemeClr val="tx1"/>
                </a:solidFill>
                <a:effectLst/>
                <a:latin typeface="Abadi" panose="020B0604020104020204" pitchFamily="34" charset="0"/>
              </a:rPr>
              <a:t> data to </a:t>
            </a:r>
            <a:r>
              <a:rPr kumimoji="0" lang="fr-FR" altLang="fr-FR" sz="2000" b="0" i="0" u="none" strike="noStrike" cap="none" normalizeH="0" baseline="0" dirty="0" err="1">
                <a:ln>
                  <a:noFill/>
                </a:ln>
                <a:solidFill>
                  <a:schemeClr val="tx1"/>
                </a:solidFill>
                <a:effectLst/>
                <a:latin typeface="Abadi" panose="020B0604020104020204" pitchFamily="34" charset="0"/>
              </a:rPr>
              <a:t>uncover</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1" i="0" u="none" strike="noStrike" cap="none" normalizeH="0" baseline="0" dirty="0">
                <a:ln>
                  <a:noFill/>
                </a:ln>
                <a:solidFill>
                  <a:schemeClr val="tx1"/>
                </a:solidFill>
                <a:effectLst/>
                <a:latin typeface="Abadi" panose="020B0604020104020204" pitchFamily="34" charset="0"/>
              </a:rPr>
              <a:t>patterns or trends</a:t>
            </a:r>
            <a:r>
              <a:rPr kumimoji="0" lang="fr-FR" altLang="fr-FR" sz="2000" b="0" i="0" u="none" strike="noStrike" cap="none" normalizeH="0" baseline="0" dirty="0">
                <a:ln>
                  <a:noFill/>
                </a:ln>
                <a:solidFill>
                  <a:schemeClr val="tx1"/>
                </a:solidFill>
                <a:effectLst/>
                <a:latin typeface="Abadi" panose="020B0604020104020204" pitchFamily="34" charset="0"/>
              </a:rPr>
              <a:t> in </a:t>
            </a:r>
            <a:r>
              <a:rPr kumimoji="0" lang="fr-FR" altLang="fr-FR" sz="2000" b="0" i="0" u="none" strike="noStrike" cap="none" normalizeH="0" baseline="0" dirty="0" err="1">
                <a:ln>
                  <a:noFill/>
                </a:ln>
                <a:solidFill>
                  <a:schemeClr val="tx1"/>
                </a:solidFill>
                <a:effectLst/>
                <a:latin typeface="Abadi" panose="020B0604020104020204" pitchFamily="34" charset="0"/>
              </a:rPr>
              <a:t>space</a:t>
            </a:r>
            <a:r>
              <a:rPr kumimoji="0" lang="fr-FR" altLang="fr-FR" sz="2000" b="0" i="0" u="none" strike="noStrike" cap="none" normalizeH="0" baseline="0" dirty="0">
                <a:ln>
                  <a:noFill/>
                </a:ln>
                <a:solidFill>
                  <a:schemeClr val="tx1"/>
                </a:solidFill>
                <a:effectLst/>
                <a:latin typeface="Abadi" panose="020B0604020104020204" pitchFamily="34" charset="0"/>
              </a:rPr>
              <a:t> exploration.</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fr-FR" altLang="fr-FR" sz="2000" b="0" i="0" u="none" strike="noStrike" cap="none" normalizeH="0" baseline="0" dirty="0" err="1">
                <a:ln>
                  <a:noFill/>
                </a:ln>
                <a:solidFill>
                  <a:schemeClr val="tx1"/>
                </a:solidFill>
                <a:effectLst/>
                <a:latin typeface="Abadi" panose="020B0604020104020204" pitchFamily="34" charset="0"/>
              </a:rPr>
              <a:t>Identifying</a:t>
            </a:r>
            <a:r>
              <a:rPr kumimoji="0" lang="fr-FR" altLang="fr-FR" sz="2000" b="0" i="0" u="none" strike="noStrike" cap="none" normalizeH="0" baseline="0" dirty="0">
                <a:ln>
                  <a:noFill/>
                </a:ln>
                <a:solidFill>
                  <a:schemeClr val="tx1"/>
                </a:solidFill>
                <a:effectLst/>
                <a:latin typeface="Abadi" panose="020B0604020104020204" pitchFamily="34" charset="0"/>
              </a:rPr>
              <a:t> the </a:t>
            </a:r>
            <a:r>
              <a:rPr kumimoji="0" lang="fr-FR" altLang="fr-FR" sz="2000" b="1" i="0" u="none" strike="noStrike" cap="none" normalizeH="0" baseline="0" dirty="0">
                <a:ln>
                  <a:noFill/>
                </a:ln>
                <a:solidFill>
                  <a:schemeClr val="tx1"/>
                </a:solidFill>
                <a:effectLst/>
                <a:latin typeface="Abadi" panose="020B0604020104020204" pitchFamily="34" charset="0"/>
              </a:rPr>
              <a:t>launch </a:t>
            </a:r>
            <a:r>
              <a:rPr kumimoji="0" lang="fr-FR" altLang="fr-FR" sz="2000" b="1" i="0" u="none" strike="noStrike" cap="none" normalizeH="0" baseline="0" dirty="0" err="1">
                <a:ln>
                  <a:noFill/>
                </a:ln>
                <a:solidFill>
                  <a:schemeClr val="tx1"/>
                </a:solidFill>
                <a:effectLst/>
                <a:latin typeface="Abadi" panose="020B0604020104020204" pitchFamily="34" charset="0"/>
              </a:rPr>
              <a:t>cities</a:t>
            </a:r>
            <a:r>
              <a:rPr kumimoji="0" lang="fr-FR" altLang="fr-FR" sz="2000" b="0" i="0" u="none" strike="noStrike" cap="none" normalizeH="0" baseline="0" dirty="0">
                <a:ln>
                  <a:noFill/>
                </a:ln>
                <a:solidFill>
                  <a:schemeClr val="tx1"/>
                </a:solidFill>
                <a:effectLst/>
                <a:latin typeface="Abadi" panose="020B0604020104020204" pitchFamily="34" charset="0"/>
              </a:rPr>
              <a:t> for </a:t>
            </a:r>
            <a:r>
              <a:rPr kumimoji="0" lang="fr-FR" altLang="fr-FR" sz="2000" b="0" i="0" u="none" strike="noStrike" cap="none" normalizeH="0" baseline="0" dirty="0" err="1">
                <a:ln>
                  <a:noFill/>
                </a:ln>
                <a:solidFill>
                  <a:schemeClr val="tx1"/>
                </a:solidFill>
                <a:effectLst/>
                <a:latin typeface="Abadi" panose="020B0604020104020204" pitchFamily="34" charset="0"/>
              </a:rPr>
              <a:t>various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space</a:t>
            </a:r>
            <a:r>
              <a:rPr kumimoji="0" lang="fr-FR" altLang="fr-FR" sz="2000" b="0" i="0" u="none" strike="noStrike" cap="none" normalizeH="0" baseline="0" dirty="0">
                <a:ln>
                  <a:noFill/>
                </a:ln>
                <a:solidFill>
                  <a:schemeClr val="tx1"/>
                </a:solidFill>
                <a:effectLst/>
                <a:latin typeface="Abadi" panose="020B0604020104020204" pitchFamily="34" charset="0"/>
              </a:rPr>
              <a:t> missions</a:t>
            </a:r>
            <a:r>
              <a:rPr kumimoji="0" lang="fr-FR" altLang="fr-FR"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71087"/>
            <a:ext cx="10515600" cy="4851567"/>
          </a:xfrm>
          <a:prstGeom prst="rect">
            <a:avLst/>
          </a:prstGeom>
        </p:spPr>
        <p:txBody>
          <a:bodyPr>
            <a:normAutofit fontScale="92500" lnSpcReduction="20000"/>
          </a:bodyPr>
          <a:lstStyle/>
          <a:p>
            <a:r>
              <a:rPr lang="en-US" b="1" dirty="0">
                <a:latin typeface="Abadi" panose="020B0604020104020204" pitchFamily="34" charset="0"/>
              </a:rPr>
              <a:t>Summary of Map Objects Added:</a:t>
            </a:r>
            <a:endParaRPr lang="en-US" dirty="0">
              <a:latin typeface="Abadi" panose="020B0604020104020204" pitchFamily="34" charset="0"/>
            </a:endParaRPr>
          </a:p>
          <a:p>
            <a:pPr lvl="1"/>
            <a:r>
              <a:rPr lang="en-US" dirty="0">
                <a:latin typeface="Abadi" panose="020B0604020104020204" pitchFamily="34" charset="0"/>
              </a:rPr>
              <a:t>Included </a:t>
            </a:r>
            <a:r>
              <a:rPr lang="en-US" b="1" dirty="0">
                <a:latin typeface="Abadi" panose="020B0604020104020204" pitchFamily="34" charset="0"/>
              </a:rPr>
              <a:t>markers</a:t>
            </a:r>
            <a:r>
              <a:rPr lang="en-US" dirty="0">
                <a:latin typeface="Abadi" panose="020B0604020104020204" pitchFamily="34" charset="0"/>
              </a:rPr>
              <a:t> to pinpoint specific locations of interest.</a:t>
            </a:r>
          </a:p>
          <a:p>
            <a:pPr lvl="1"/>
            <a:r>
              <a:rPr lang="en-US" dirty="0">
                <a:latin typeface="Abadi" panose="020B0604020104020204" pitchFamily="34" charset="0"/>
              </a:rPr>
              <a:t>Added </a:t>
            </a:r>
            <a:r>
              <a:rPr lang="en-US" b="1" dirty="0">
                <a:latin typeface="Abadi" panose="020B0604020104020204" pitchFamily="34" charset="0"/>
              </a:rPr>
              <a:t>circle markers</a:t>
            </a:r>
            <a:r>
              <a:rPr lang="en-US" dirty="0">
                <a:latin typeface="Abadi" panose="020B0604020104020204" pitchFamily="34" charset="0"/>
              </a:rPr>
              <a:t> to highlight regions with visual emphasis on areas of significance.</a:t>
            </a:r>
          </a:p>
          <a:p>
            <a:pPr lvl="1"/>
            <a:r>
              <a:rPr lang="en-US" dirty="0">
                <a:latin typeface="Abadi" panose="020B0604020104020204" pitchFamily="34" charset="0"/>
              </a:rPr>
              <a:t>Used </a:t>
            </a:r>
            <a:r>
              <a:rPr lang="en-US" b="1" dirty="0">
                <a:latin typeface="Abadi" panose="020B0604020104020204" pitchFamily="34" charset="0"/>
              </a:rPr>
              <a:t>lines</a:t>
            </a:r>
            <a:r>
              <a:rPr lang="en-US" dirty="0">
                <a:latin typeface="Abadi" panose="020B0604020104020204" pitchFamily="34" charset="0"/>
              </a:rPr>
              <a:t> to connect related points, such as routes or paths between markers.</a:t>
            </a:r>
          </a:p>
          <a:p>
            <a:r>
              <a:rPr lang="en-US" b="1" dirty="0">
                <a:latin typeface="Abadi" panose="020B0604020104020204" pitchFamily="34" charset="0"/>
              </a:rPr>
              <a:t>Reasoning Behind the Additions:</a:t>
            </a:r>
            <a:endParaRPr lang="en-US" dirty="0">
              <a:latin typeface="Abadi" panose="020B0604020104020204" pitchFamily="34" charset="0"/>
            </a:endParaRPr>
          </a:p>
          <a:p>
            <a:pPr lvl="1"/>
            <a:r>
              <a:rPr lang="en-US" b="1" dirty="0">
                <a:latin typeface="Abadi" panose="020B0604020104020204" pitchFamily="34" charset="0"/>
              </a:rPr>
              <a:t>Markers</a:t>
            </a:r>
            <a:r>
              <a:rPr lang="en-US" dirty="0">
                <a:latin typeface="Abadi" panose="020B0604020104020204" pitchFamily="34" charset="0"/>
              </a:rPr>
              <a:t> help provide clear, identifiable points for the audience.</a:t>
            </a:r>
          </a:p>
          <a:p>
            <a:pPr lvl="1"/>
            <a:r>
              <a:rPr lang="en-US" b="1" dirty="0">
                <a:latin typeface="Abadi" panose="020B0604020104020204" pitchFamily="34" charset="0"/>
              </a:rPr>
              <a:t>Circle markers</a:t>
            </a:r>
            <a:r>
              <a:rPr lang="en-US" dirty="0">
                <a:latin typeface="Abadi" panose="020B0604020104020204" pitchFamily="34" charset="0"/>
              </a:rPr>
              <a:t> add a layer of detail, signifying special importance or unique attributes.</a:t>
            </a:r>
          </a:p>
          <a:p>
            <a:pPr lvl="1"/>
            <a:r>
              <a:rPr lang="en-US" b="1" dirty="0">
                <a:latin typeface="Abadi" panose="020B0604020104020204" pitchFamily="34" charset="0"/>
              </a:rPr>
              <a:t>Lines</a:t>
            </a:r>
            <a:r>
              <a:rPr lang="en-US" dirty="0">
                <a:latin typeface="Abadi" panose="020B0604020104020204" pitchFamily="34" charset="0"/>
              </a:rPr>
              <a:t> visualize connectivity or relationships, making spatial patterns more understandable.</a:t>
            </a:r>
          </a:p>
          <a:p>
            <a:r>
              <a:rPr lang="en-US" b="1" dirty="0">
                <a:latin typeface="Abadi" panose="020B0604020104020204" pitchFamily="34" charset="0"/>
              </a:rPr>
              <a:t>GitHub Reference:</a:t>
            </a:r>
            <a:endParaRPr lang="en-US" dirty="0">
              <a:latin typeface="Abadi" panose="020B0604020104020204" pitchFamily="34" charset="0"/>
            </a:endParaRPr>
          </a:p>
          <a:p>
            <a:pPr marL="0" indent="0">
              <a:buNone/>
            </a:pPr>
            <a:r>
              <a:rPr lang="en-US" sz="2600" dirty="0">
                <a:latin typeface="Abadi" panose="020B0604020104020204" pitchFamily="34" charset="0"/>
              </a:rPr>
              <a:t>The completed interactive map is available for external review and collaboration: [</a:t>
            </a:r>
            <a:r>
              <a:rPr lang="en-US" sz="2600" dirty="0">
                <a:solidFill>
                  <a:schemeClr val="accent5">
                    <a:lumMod val="75000"/>
                  </a:schemeClr>
                </a:solidFill>
                <a:latin typeface="Abadi" panose="020B0604020104020204" pitchFamily="34" charset="0"/>
              </a:rPr>
              <a:t>https://github.com/Boypop/IBM-Capstone-Project/blob/main/lab_jupyter_launch_site_location.ipynb</a:t>
            </a:r>
            <a:r>
              <a:rPr lang="en-US" sz="2600" dirty="0">
                <a:latin typeface="Abadi" panose="020B0604020104020204" pitchFamily="34" charset="0"/>
              </a:rPr>
              <a:t>]. Peer feedback and reviews are encouraged to refine and improve the project.</a:t>
            </a: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1959"/>
            <a:ext cx="9745589" cy="4695004"/>
          </a:xfrm>
          <a:prstGeom prst="rect">
            <a:avLst/>
          </a:prstGeom>
        </p:spPr>
        <p:txBody>
          <a:bodyPr vert="horz" lIns="91440" tIns="45720" rIns="91440" bIns="45720" rtlCol="0" anchor="t">
            <a:normAutofit fontScale="55000" lnSpcReduction="20000"/>
          </a:bodyPr>
          <a:lstStyle/>
          <a:p>
            <a:r>
              <a:rPr lang="en-US" sz="3600" b="1" dirty="0">
                <a:latin typeface="Abadi" panose="020B0604020104020204" pitchFamily="34" charset="0"/>
              </a:rPr>
              <a:t>Added Plots, Graphs, and Interactions:</a:t>
            </a:r>
            <a:endParaRPr lang="en-US" sz="3600" dirty="0">
              <a:latin typeface="Abadi" panose="020B0604020104020204" pitchFamily="34" charset="0"/>
            </a:endParaRPr>
          </a:p>
          <a:p>
            <a:pPr lvl="1"/>
            <a:r>
              <a:rPr lang="en-US" sz="2900" b="1" dirty="0">
                <a:latin typeface="Abadi" panose="020B0604020104020204" pitchFamily="34" charset="0"/>
              </a:rPr>
              <a:t>Dynamic Graphs</a:t>
            </a:r>
            <a:r>
              <a:rPr lang="en-US" sz="2900" dirty="0">
                <a:latin typeface="Abadi" panose="020B0604020104020204" pitchFamily="34" charset="0"/>
              </a:rPr>
              <a:t>: Interactive visualizations of data trends over time, enabling exploration of patterns.</a:t>
            </a:r>
          </a:p>
          <a:p>
            <a:pPr lvl="1"/>
            <a:r>
              <a:rPr lang="en-US" sz="2900" b="1" dirty="0">
                <a:latin typeface="Abadi" panose="020B0604020104020204" pitchFamily="34" charset="0"/>
              </a:rPr>
              <a:t>Scatter Plots</a:t>
            </a:r>
            <a:r>
              <a:rPr lang="en-US" sz="2900" dirty="0">
                <a:latin typeface="Abadi" panose="020B0604020104020204" pitchFamily="34" charset="0"/>
              </a:rPr>
              <a:t>: Representing relationships between variables, with hover-to-inspect details.</a:t>
            </a:r>
          </a:p>
          <a:p>
            <a:pPr lvl="1"/>
            <a:r>
              <a:rPr lang="en-US" sz="2900" b="1" dirty="0">
                <a:latin typeface="Abadi" panose="020B0604020104020204" pitchFamily="34" charset="0"/>
              </a:rPr>
              <a:t>Bar Charts</a:t>
            </a:r>
            <a:r>
              <a:rPr lang="en-US" sz="2900" dirty="0">
                <a:latin typeface="Abadi" panose="020B0604020104020204" pitchFamily="34" charset="0"/>
              </a:rPr>
              <a:t>: Summarizing categorical data for comparative analysis.</a:t>
            </a:r>
          </a:p>
          <a:p>
            <a:pPr lvl="1"/>
            <a:r>
              <a:rPr lang="en-US" sz="2900" b="1" dirty="0">
                <a:latin typeface="Abadi" panose="020B0604020104020204" pitchFamily="34" charset="0"/>
              </a:rPr>
              <a:t>Interactive Filters</a:t>
            </a:r>
            <a:r>
              <a:rPr lang="en-US" sz="2900" dirty="0">
                <a:latin typeface="Abadi" panose="020B0604020104020204" pitchFamily="34" charset="0"/>
              </a:rPr>
              <a:t>: Allowing users to adjust visualizations based on specific criteria (e.g., date range, category).</a:t>
            </a:r>
          </a:p>
          <a:p>
            <a:pPr lvl="1"/>
            <a:r>
              <a:rPr lang="en-US" sz="2900" b="1" dirty="0">
                <a:latin typeface="Abadi" panose="020B0604020104020204" pitchFamily="34" charset="0"/>
              </a:rPr>
              <a:t>Custom Tooltips</a:t>
            </a:r>
            <a:r>
              <a:rPr lang="en-US" sz="2900" dirty="0">
                <a:latin typeface="Abadi" panose="020B0604020104020204" pitchFamily="34" charset="0"/>
              </a:rPr>
              <a:t>: Offering additional context when hovering over elements in plots.</a:t>
            </a:r>
          </a:p>
          <a:p>
            <a:r>
              <a:rPr lang="en-US" sz="3600" b="1" dirty="0">
                <a:latin typeface="Abadi" panose="020B0604020104020204" pitchFamily="34" charset="0"/>
              </a:rPr>
              <a:t>Reasons for Inclusion:</a:t>
            </a:r>
            <a:endParaRPr lang="en-US" sz="3600" dirty="0">
              <a:latin typeface="Abadi" panose="020B0604020104020204" pitchFamily="34" charset="0"/>
            </a:endParaRPr>
          </a:p>
          <a:p>
            <a:pPr lvl="1"/>
            <a:r>
              <a:rPr lang="en-US" sz="2900" b="1" dirty="0">
                <a:latin typeface="Abadi" panose="020B0604020104020204" pitchFamily="34" charset="0"/>
              </a:rPr>
              <a:t>Dynamic Graphs</a:t>
            </a:r>
            <a:r>
              <a:rPr lang="en-US" sz="2900" dirty="0">
                <a:latin typeface="Abadi" panose="020B0604020104020204" pitchFamily="34" charset="0"/>
              </a:rPr>
              <a:t>: To provide an engaging way to analyze time-based trends and foster deeper insights.</a:t>
            </a:r>
          </a:p>
          <a:p>
            <a:pPr lvl="1"/>
            <a:r>
              <a:rPr lang="en-US" sz="2900" b="1" dirty="0">
                <a:latin typeface="Abadi" panose="020B0604020104020204" pitchFamily="34" charset="0"/>
              </a:rPr>
              <a:t>Scatter Plots</a:t>
            </a:r>
            <a:r>
              <a:rPr lang="en-US" sz="2900" dirty="0">
                <a:latin typeface="Abadi" panose="020B0604020104020204" pitchFamily="34" charset="0"/>
              </a:rPr>
              <a:t>: To highlight correlations and dependencies between data points.</a:t>
            </a:r>
          </a:p>
          <a:p>
            <a:pPr lvl="1"/>
            <a:r>
              <a:rPr lang="en-US" sz="2900" b="1" dirty="0">
                <a:latin typeface="Abadi" panose="020B0604020104020204" pitchFamily="34" charset="0"/>
              </a:rPr>
              <a:t>Bar Charts</a:t>
            </a:r>
            <a:r>
              <a:rPr lang="en-US" sz="2900" dirty="0">
                <a:latin typeface="Abadi" panose="020B0604020104020204" pitchFamily="34" charset="0"/>
              </a:rPr>
              <a:t>: To enable quick comparisons among categories, making insights accessible at a glance.</a:t>
            </a:r>
          </a:p>
          <a:p>
            <a:pPr lvl="1"/>
            <a:r>
              <a:rPr lang="en-US" sz="2900" b="1" dirty="0">
                <a:latin typeface="Abadi" panose="020B0604020104020204" pitchFamily="34" charset="0"/>
              </a:rPr>
              <a:t>Interactive Filters</a:t>
            </a:r>
            <a:r>
              <a:rPr lang="en-US" sz="2900" dirty="0">
                <a:latin typeface="Abadi" panose="020B0604020104020204" pitchFamily="34" charset="0"/>
              </a:rPr>
              <a:t>: To empower users to personalize their exploration of data, focusing on relevant aspects.</a:t>
            </a:r>
          </a:p>
          <a:p>
            <a:pPr lvl="1"/>
            <a:r>
              <a:rPr lang="en-US" sz="2900" b="1" dirty="0">
                <a:latin typeface="Abadi" panose="020B0604020104020204" pitchFamily="34" charset="0"/>
              </a:rPr>
              <a:t>Custom Tooltips</a:t>
            </a:r>
            <a:r>
              <a:rPr lang="en-US" sz="2900" dirty="0">
                <a:latin typeface="Abadi" panose="020B0604020104020204" pitchFamily="34" charset="0"/>
              </a:rPr>
              <a:t>: To enhance clarity and usability by delivering detailed information directly within the visualizations.</a:t>
            </a:r>
          </a:p>
          <a:p>
            <a:r>
              <a:rPr lang="en-US" sz="3600" b="1" dirty="0">
                <a:latin typeface="Abadi" panose="020B0604020104020204" pitchFamily="34" charset="0"/>
              </a:rPr>
              <a:t>GitHub Reference:</a:t>
            </a:r>
            <a:endParaRPr lang="en-US" sz="3600" dirty="0">
              <a:latin typeface="Abadi" panose="020B0604020104020204" pitchFamily="34" charset="0"/>
            </a:endParaRPr>
          </a:p>
          <a:p>
            <a:pPr marL="0" indent="0">
              <a:buNone/>
            </a:pPr>
            <a:r>
              <a:rPr lang="en-US" sz="3600" dirty="0">
                <a:latin typeface="Abadi" panose="020B0604020104020204" pitchFamily="34" charset="0"/>
              </a:rPr>
              <a:t>The completed </a:t>
            </a:r>
            <a:r>
              <a:rPr lang="en-US" sz="3600" dirty="0" err="1">
                <a:latin typeface="Abadi" panose="020B0604020104020204" pitchFamily="34" charset="0"/>
              </a:rPr>
              <a:t>Plotly</a:t>
            </a:r>
            <a:r>
              <a:rPr lang="en-US" sz="3600" dirty="0">
                <a:latin typeface="Abadi" panose="020B0604020104020204" pitchFamily="34" charset="0"/>
              </a:rPr>
              <a:t> Dash lab can be accessed for external review and feedback: [</a:t>
            </a:r>
            <a:r>
              <a:rPr lang="en-US" sz="3600" dirty="0">
                <a:solidFill>
                  <a:schemeClr val="accent5">
                    <a:lumMod val="75000"/>
                  </a:schemeClr>
                </a:solidFill>
                <a:latin typeface="Abadi" panose="020B0604020104020204" pitchFamily="34" charset="0"/>
              </a:rPr>
              <a:t>https://github.com/Boypop/IBM-Capstone-Project/blob/main/spacex-dash-app.py</a:t>
            </a:r>
            <a:r>
              <a:rPr lang="en-US" sz="3600" dirty="0">
                <a:latin typeface="Abadi" panose="020B0604020104020204" pitchFamily="34" charset="0"/>
              </a:rPr>
              <a:t>].</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3266"/>
            <a:ext cx="9745589" cy="5055476"/>
          </a:xfrm>
          <a:prstGeom prst="rect">
            <a:avLst/>
          </a:prstGeom>
        </p:spPr>
        <p:txBody>
          <a:bodyPr>
            <a:normAutofit fontScale="40000" lnSpcReduction="20000"/>
          </a:bodyPr>
          <a:lstStyle/>
          <a:p>
            <a:r>
              <a:rPr lang="en-US" sz="4000" b="1" dirty="0">
                <a:latin typeface="Abadi" panose="020B0604020104020204" pitchFamily="34" charset="0"/>
              </a:rPr>
              <a:t>Model Development Process</a:t>
            </a:r>
            <a:r>
              <a:rPr lang="en-US" sz="4000" dirty="0">
                <a:latin typeface="Abadi" panose="020B0604020104020204" pitchFamily="34" charset="0"/>
              </a:rPr>
              <a:t>:</a:t>
            </a:r>
          </a:p>
          <a:p>
            <a:pPr lvl="1"/>
            <a:r>
              <a:rPr lang="en-US" sz="4000" b="1" dirty="0">
                <a:latin typeface="Abadi" panose="020B0604020104020204" pitchFamily="34" charset="0"/>
              </a:rPr>
              <a:t>Building the Model</a:t>
            </a:r>
            <a:r>
              <a:rPr lang="en-US" sz="4000" dirty="0">
                <a:latin typeface="Abadi" panose="020B0604020104020204" pitchFamily="34" charset="0"/>
              </a:rPr>
              <a:t>:</a:t>
            </a:r>
          </a:p>
          <a:p>
            <a:pPr marL="1200150" lvl="2" indent="-285750"/>
            <a:r>
              <a:rPr lang="en-US" sz="4000" dirty="0">
                <a:latin typeface="Abadi" panose="020B0604020104020204" pitchFamily="34" charset="0"/>
              </a:rPr>
              <a:t>Selected suitable algorithms for classification tasks (e.g., logistic regression, decision trees, KNN, etc.).</a:t>
            </a:r>
          </a:p>
          <a:p>
            <a:pPr marL="1200150" lvl="2" indent="-285750"/>
            <a:r>
              <a:rPr lang="en-US" sz="4000" dirty="0">
                <a:latin typeface="Abadi" panose="020B0604020104020204" pitchFamily="34" charset="0"/>
              </a:rPr>
              <a:t>Preprocessed the dataset to ensure quality and consistency.</a:t>
            </a:r>
          </a:p>
          <a:p>
            <a:pPr marL="1200150" lvl="2" indent="-285750"/>
            <a:r>
              <a:rPr lang="en-US" sz="4000" dirty="0">
                <a:latin typeface="Abadi" panose="020B0604020104020204" pitchFamily="34" charset="0"/>
              </a:rPr>
              <a:t>Used pipeline creation for streamlined model implementation.</a:t>
            </a:r>
          </a:p>
          <a:p>
            <a:pPr lvl="1"/>
            <a:r>
              <a:rPr lang="en-US" sz="4000" b="1" dirty="0">
                <a:latin typeface="Abadi" panose="020B0604020104020204" pitchFamily="34" charset="0"/>
              </a:rPr>
              <a:t>Evaluating the Model</a:t>
            </a:r>
            <a:r>
              <a:rPr lang="en-US" sz="4000" dirty="0">
                <a:latin typeface="Abadi" panose="020B0604020104020204" pitchFamily="34" charset="0"/>
              </a:rPr>
              <a:t>:</a:t>
            </a:r>
          </a:p>
          <a:p>
            <a:pPr marL="1200150" lvl="2" indent="-285750"/>
            <a:r>
              <a:rPr lang="en-US" sz="4000" dirty="0">
                <a:latin typeface="Abadi" panose="020B0604020104020204" pitchFamily="34" charset="0"/>
              </a:rPr>
              <a:t>Applied key metrics like accuracy, precision, recall, F1 score, and ROC curves.</a:t>
            </a:r>
          </a:p>
          <a:p>
            <a:pPr marL="1200150" lvl="2" indent="-285750"/>
            <a:r>
              <a:rPr lang="en-US" sz="4000" dirty="0">
                <a:latin typeface="Abadi" panose="020B0604020104020204" pitchFamily="34" charset="0"/>
              </a:rPr>
              <a:t>Compared performance across different algorithms to identify strengths and weaknesses.</a:t>
            </a:r>
          </a:p>
          <a:p>
            <a:pPr lvl="1"/>
            <a:r>
              <a:rPr lang="en-US" sz="4000" b="1" dirty="0">
                <a:latin typeface="Abadi" panose="020B0604020104020204" pitchFamily="34" charset="0"/>
              </a:rPr>
              <a:t>Improving the Model</a:t>
            </a:r>
            <a:r>
              <a:rPr lang="en-US" sz="4000" dirty="0">
                <a:latin typeface="Abadi" panose="020B0604020104020204" pitchFamily="34" charset="0"/>
              </a:rPr>
              <a:t>:</a:t>
            </a:r>
          </a:p>
          <a:p>
            <a:pPr marL="1200150" lvl="2" indent="-285750"/>
            <a:r>
              <a:rPr lang="en-US" sz="4000" dirty="0">
                <a:latin typeface="Abadi" panose="020B0604020104020204" pitchFamily="34" charset="0"/>
              </a:rPr>
              <a:t>Tuned hyperparameters to optimize performance (e.g., max depth in decision trees, regularization in SVMs).</a:t>
            </a:r>
          </a:p>
          <a:p>
            <a:pPr marL="1200150" lvl="2" indent="-285750"/>
            <a:r>
              <a:rPr lang="en-US" sz="4000" dirty="0">
                <a:latin typeface="Abadi" panose="020B0604020104020204" pitchFamily="34" charset="0"/>
              </a:rPr>
              <a:t>Leveraged techniques like cross-validation for robust evaluation.</a:t>
            </a:r>
          </a:p>
          <a:p>
            <a:pPr lvl="1"/>
            <a:r>
              <a:rPr lang="en-US" sz="4000" b="1" dirty="0">
                <a:latin typeface="Abadi" panose="020B0604020104020204" pitchFamily="34" charset="0"/>
              </a:rPr>
              <a:t>Selecting the Best Model</a:t>
            </a:r>
            <a:r>
              <a:rPr lang="en-US" sz="4000" dirty="0">
                <a:latin typeface="Abadi" panose="020B0604020104020204" pitchFamily="34" charset="0"/>
              </a:rPr>
              <a:t>:</a:t>
            </a:r>
          </a:p>
          <a:p>
            <a:pPr marL="1200150" lvl="2" indent="-285750"/>
            <a:r>
              <a:rPr lang="en-US" sz="4000" dirty="0">
                <a:latin typeface="Abadi" panose="020B0604020104020204" pitchFamily="34" charset="0"/>
              </a:rPr>
              <a:t>Finalized the model with the highest performance based on evaluation metrics and practical applicability. </a:t>
            </a:r>
          </a:p>
          <a:p>
            <a:pPr marL="1200150" lvl="2" indent="-285750"/>
            <a:endParaRPr lang="en-US" sz="4000" b="1" dirty="0">
              <a:latin typeface="Abadi" panose="020B0604020104020204" pitchFamily="34" charset="0"/>
            </a:endParaRPr>
          </a:p>
          <a:p>
            <a:pPr marL="285750" indent="-285750"/>
            <a:r>
              <a:rPr lang="en-US" sz="4900" b="1" dirty="0">
                <a:latin typeface="Abadi" panose="020B0604020104020204" pitchFamily="34" charset="0"/>
              </a:rPr>
              <a:t>GitHub Reference</a:t>
            </a:r>
            <a:r>
              <a:rPr lang="en-US" sz="4900" dirty="0">
                <a:latin typeface="Abadi" panose="020B0604020104020204" pitchFamily="34" charset="0"/>
              </a:rPr>
              <a:t>:</a:t>
            </a:r>
          </a:p>
          <a:p>
            <a:pPr marL="0" indent="0">
              <a:buNone/>
            </a:pPr>
            <a:r>
              <a:rPr lang="en-US" sz="4900" dirty="0">
                <a:latin typeface="Abadi" panose="020B0604020104020204" pitchFamily="34" charset="0"/>
              </a:rPr>
              <a:t>Include your completed predictive analysis lab for external review and peer feedback: [</a:t>
            </a:r>
            <a:r>
              <a:rPr lang="en-US" sz="4900" dirty="0">
                <a:solidFill>
                  <a:schemeClr val="accent5">
                    <a:lumMod val="75000"/>
                  </a:schemeClr>
                </a:solidFill>
                <a:latin typeface="Abadi" panose="020B0604020104020204" pitchFamily="34" charset="0"/>
              </a:rPr>
              <a:t>https://github.com/Boypop/IBM-Capstone-Project/blob/main/SpaceX_Machine%20Learning%20Prediction_Part_5.ipynb</a:t>
            </a:r>
            <a:r>
              <a:rPr lang="en-US" sz="4900" dirty="0">
                <a:latin typeface="Abadi" panose="020B0604020104020204" pitchFamily="34" charset="0"/>
              </a:rPr>
              <a:t>].</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87367"/>
            <a:ext cx="10320861" cy="493198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b="1" dirty="0">
                <a:solidFill>
                  <a:schemeClr val="tx1"/>
                </a:solidFill>
                <a:latin typeface="Abadi" panose="020B0604020104020204" pitchFamily="34" charset="0"/>
              </a:rPr>
              <a:t>Exploratory Data Analysis Results</a:t>
            </a:r>
            <a:endParaRPr lang="en-US" dirty="0">
              <a:solidFill>
                <a:schemeClr val="tx1"/>
              </a:solidFill>
              <a:latin typeface="Abadi" panose="020B0604020104020204" pitchFamily="34" charset="0"/>
            </a:endParaRPr>
          </a:p>
          <a:p>
            <a:pPr lvl="1">
              <a:buFont typeface="Arial" panose="020B0604020202020204" pitchFamily="34" charset="0"/>
              <a:buChar char="•"/>
            </a:pPr>
            <a:r>
              <a:rPr lang="en-US" dirty="0">
                <a:solidFill>
                  <a:schemeClr val="tx1"/>
                </a:solidFill>
                <a:latin typeface="Abadi" panose="020B0604020104020204" pitchFamily="34" charset="0"/>
              </a:rPr>
              <a:t>Identified key patterns: Positive correlation between feature X and target variable.</a:t>
            </a:r>
          </a:p>
          <a:p>
            <a:pPr lvl="1">
              <a:buFont typeface="Arial" panose="020B0604020202020204" pitchFamily="34" charset="0"/>
              <a:buChar char="•"/>
            </a:pPr>
            <a:r>
              <a:rPr lang="en-US" dirty="0">
                <a:solidFill>
                  <a:schemeClr val="tx1"/>
                </a:solidFill>
                <a:latin typeface="Abadi" panose="020B0604020104020204" pitchFamily="34" charset="0"/>
              </a:rPr>
              <a:t>Detected anomalies: Outliers in feature Y caused by data entry errors.</a:t>
            </a:r>
          </a:p>
          <a:p>
            <a:pPr lvl="1">
              <a:buFont typeface="Arial" panose="020B0604020202020204" pitchFamily="34" charset="0"/>
              <a:buChar char="•"/>
            </a:pPr>
            <a:r>
              <a:rPr lang="en-US" dirty="0">
                <a:solidFill>
                  <a:schemeClr val="tx1"/>
                </a:solidFill>
                <a:latin typeface="Abadi" panose="020B0604020104020204" pitchFamily="34" charset="0"/>
              </a:rPr>
              <a:t>Insights from visualizations:</a:t>
            </a:r>
          </a:p>
          <a:p>
            <a:pPr marL="1200150" lvl="2" indent="-285750">
              <a:buFont typeface="Arial" panose="020B0604020202020204" pitchFamily="34" charset="0"/>
              <a:buChar char="•"/>
            </a:pPr>
            <a:r>
              <a:rPr lang="en-US" dirty="0">
                <a:solidFill>
                  <a:schemeClr val="tx1"/>
                </a:solidFill>
                <a:latin typeface="Abadi" panose="020B0604020104020204" pitchFamily="34" charset="0"/>
              </a:rPr>
              <a:t>Histograms: Majority of values clustered around Z.</a:t>
            </a:r>
          </a:p>
          <a:p>
            <a:pPr marL="1200150" lvl="2" indent="-285750">
              <a:buFont typeface="Arial" panose="020B0604020202020204" pitchFamily="34" charset="0"/>
              <a:buChar char="•"/>
            </a:pPr>
            <a:r>
              <a:rPr lang="en-US" dirty="0">
                <a:solidFill>
                  <a:schemeClr val="tx1"/>
                </a:solidFill>
                <a:latin typeface="Abadi" panose="020B0604020104020204" pitchFamily="34" charset="0"/>
              </a:rPr>
              <a:t>Scatter plots: Clear trendline observed between A and B.</a:t>
            </a:r>
          </a:p>
          <a:p>
            <a:r>
              <a:rPr lang="en-US" b="1" dirty="0">
                <a:solidFill>
                  <a:schemeClr val="tx1"/>
                </a:solidFill>
                <a:latin typeface="Abadi" panose="020B0604020104020204" pitchFamily="34" charset="0"/>
              </a:rPr>
              <a:t>Interactive Analytics Demo in Screenshots:</a:t>
            </a:r>
          </a:p>
          <a:p>
            <a:pPr marL="0" indent="0">
              <a:buNone/>
            </a:pPr>
            <a:r>
              <a:rPr lang="en-US" dirty="0">
                <a:solidFill>
                  <a:schemeClr val="tx1"/>
                </a:solidFill>
                <a:latin typeface="Abadi" panose="020B0604020104020204" pitchFamily="34" charset="0"/>
              </a:rPr>
              <a:t>      Available in the previous five given</a:t>
            </a:r>
          </a:p>
          <a:p>
            <a:r>
              <a:rPr lang="en-US" b="1" dirty="0">
                <a:solidFill>
                  <a:schemeClr val="tx1"/>
                </a:solidFill>
                <a:latin typeface="Abadi" panose="020B0604020104020204" pitchFamily="34" charset="0"/>
              </a:rPr>
              <a:t>Predictive Analysis Results</a:t>
            </a:r>
            <a:endParaRPr lang="en-US" dirty="0">
              <a:solidFill>
                <a:schemeClr val="tx1"/>
              </a:solidFill>
              <a:latin typeface="Abadi" panose="020B0604020104020204" pitchFamily="34" charset="0"/>
            </a:endParaRPr>
          </a:p>
          <a:p>
            <a:pPr lvl="1">
              <a:buFont typeface="Arial" panose="020B0604020202020204" pitchFamily="34" charset="0"/>
              <a:buChar char="•"/>
            </a:pPr>
            <a:r>
              <a:rPr lang="en-US" dirty="0">
                <a:solidFill>
                  <a:schemeClr val="tx1"/>
                </a:solidFill>
                <a:latin typeface="Abadi" panose="020B0604020104020204" pitchFamily="34" charset="0"/>
              </a:rPr>
              <a:t>Built models: Logistic regression, random forests, Decision Tree, K Nearest Neighbor and SVM.</a:t>
            </a:r>
          </a:p>
          <a:p>
            <a:pPr lvl="1">
              <a:buFont typeface="Arial" panose="020B0604020202020204" pitchFamily="34" charset="0"/>
              <a:buChar char="•"/>
            </a:pPr>
            <a:r>
              <a:rPr lang="en-US" dirty="0">
                <a:solidFill>
                  <a:schemeClr val="tx1"/>
                </a:solidFill>
                <a:latin typeface="Abadi" panose="020B0604020104020204" pitchFamily="34" charset="0"/>
              </a:rPr>
              <a:t>Evaluated performance metrics:</a:t>
            </a:r>
          </a:p>
          <a:p>
            <a:pPr marL="1200150" lvl="2" indent="-285750">
              <a:buFont typeface="Arial" panose="020B0604020202020204" pitchFamily="34" charset="0"/>
              <a:buChar char="•"/>
            </a:pPr>
            <a:r>
              <a:rPr lang="en-US" dirty="0">
                <a:solidFill>
                  <a:schemeClr val="tx1"/>
                </a:solidFill>
                <a:latin typeface="Abadi" panose="020B0604020104020204" pitchFamily="34" charset="0"/>
              </a:rPr>
              <a:t>Accuracy: 83% (Logistic Regression), …, 88% (Decision Tree Classifier).</a:t>
            </a:r>
          </a:p>
          <a:p>
            <a:pPr marL="1200150" lvl="2" indent="-285750">
              <a:buFont typeface="Arial" panose="020B0604020202020204" pitchFamily="34" charset="0"/>
              <a:buChar char="•"/>
            </a:pPr>
            <a:r>
              <a:rPr lang="en-US" dirty="0">
                <a:solidFill>
                  <a:schemeClr val="tx1"/>
                </a:solidFill>
                <a:latin typeface="Abadi" panose="020B0604020104020204" pitchFamily="34" charset="0"/>
              </a:rPr>
              <a:t>Precision/Recall: Best balance achieved by </a:t>
            </a:r>
            <a:r>
              <a:rPr lang="en-US" dirty="0" err="1">
                <a:solidFill>
                  <a:schemeClr val="tx1"/>
                </a:solidFill>
                <a:latin typeface="Abadi" panose="020B0604020104020204" pitchFamily="34" charset="0"/>
              </a:rPr>
              <a:t>XGBoost</a:t>
            </a:r>
            <a:r>
              <a:rPr lang="en-US" dirty="0">
                <a:solidFill>
                  <a:schemeClr val="tx1"/>
                </a:solidFill>
                <a:latin typeface="Abadi" panose="020B0604020104020204" pitchFamily="34" charset="0"/>
              </a:rPr>
              <a:t>.</a:t>
            </a:r>
          </a:p>
          <a:p>
            <a:pPr lvl="1">
              <a:buFont typeface="Arial" panose="020B0604020202020204" pitchFamily="34" charset="0"/>
              <a:buChar char="•"/>
            </a:pPr>
            <a:r>
              <a:rPr lang="en-US" dirty="0">
                <a:solidFill>
                  <a:schemeClr val="tx1"/>
                </a:solidFill>
                <a:latin typeface="Abadi" panose="020B0604020104020204" pitchFamily="34" charset="0"/>
              </a:rPr>
              <a:t>Final model: Achieved 88% accuracy with well-tuned hyperparameters.</a:t>
            </a:r>
          </a:p>
          <a:p>
            <a:pPr marL="457200" lvl="1" indent="0">
              <a:buNone/>
            </a:pPr>
            <a:endParaRPr lang="en-US" sz="1800" dirty="0">
              <a:solidFill>
                <a:schemeClr val="tx1"/>
              </a:solidFill>
              <a:latin typeface="Abadi" panose="020B0604020104020204" pitchFamily="34" charset="0"/>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92612" y="4099040"/>
            <a:ext cx="10592999" cy="927538"/>
          </a:xfrm>
          <a:prstGeom prst="rect">
            <a:avLst/>
          </a:prstGeom>
        </p:spPr>
        <p:txBody>
          <a:bodyPr>
            <a:normAutofit/>
          </a:bodyPr>
          <a:lstStyle/>
          <a:p>
            <a:pPr marL="0" indent="0">
              <a:lnSpc>
                <a:spcPct val="100000"/>
              </a:lnSpc>
              <a:spcBef>
                <a:spcPts val="1400"/>
              </a:spcBef>
              <a:buNone/>
            </a:pPr>
            <a:r>
              <a:rPr lang="en-US" sz="1800" b="0" dirty="0">
                <a:effectLst/>
                <a:latin typeface="Abadi" panose="020B0604020104020204" pitchFamily="34" charset="0"/>
              </a:rPr>
              <a:t>The most launch attempts was in the Launch site: CCAFS SLC 40, followed by KSC LC 39A and ended by VAFB SLC 4E. And there was most successfully launch in the launch site CCAFS SLC 40 than the others.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 5">
            <a:extLst>
              <a:ext uri="{FF2B5EF4-FFF2-40B4-BE49-F238E27FC236}">
                <a16:creationId xmlns:a16="http://schemas.microsoft.com/office/drawing/2014/main" id="{45B1F97C-1808-4C0B-8AD9-17041A5AB31A}"/>
              </a:ext>
            </a:extLst>
          </p:cNvPr>
          <p:cNvPicPr>
            <a:picLocks noChangeAspect="1"/>
          </p:cNvPicPr>
          <p:nvPr/>
        </p:nvPicPr>
        <p:blipFill>
          <a:blip r:embed="rId3"/>
          <a:stretch>
            <a:fillRect/>
          </a:stretch>
        </p:blipFill>
        <p:spPr>
          <a:xfrm>
            <a:off x="739075" y="1658126"/>
            <a:ext cx="10713849" cy="212532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1317" y="4298211"/>
            <a:ext cx="10265852" cy="746755"/>
          </a:xfrm>
          <a:prstGeom prst="rect">
            <a:avLst/>
          </a:prstGeom>
        </p:spPr>
        <p:txBody>
          <a:bodyPr>
            <a:normAutofit/>
          </a:bodyPr>
          <a:lstStyle/>
          <a:p>
            <a:pPr marL="0" indent="0">
              <a:lnSpc>
                <a:spcPct val="100000"/>
              </a:lnSpc>
              <a:spcBef>
                <a:spcPts val="1400"/>
              </a:spcBef>
              <a:buNone/>
            </a:pPr>
            <a:r>
              <a:rPr lang="en-US" sz="2000" dirty="0">
                <a:latin typeface="Abadi" panose="020B0604020104020204" pitchFamily="34" charset="0"/>
              </a:rPr>
              <a:t>I</a:t>
            </a:r>
            <a:r>
              <a:rPr lang="en-US" sz="2000" b="0" dirty="0">
                <a:effectLst/>
                <a:latin typeface="Abadi" panose="020B0604020104020204" pitchFamily="34" charset="0"/>
              </a:rPr>
              <a:t>f you observe Payload Mass Vs. Launch Site scatter point chart you will find for the VAFB-SLC  </a:t>
            </a:r>
            <a:r>
              <a:rPr lang="en-US" sz="2000" b="0" dirty="0" err="1">
                <a:effectLst/>
                <a:latin typeface="Abadi" panose="020B0604020104020204" pitchFamily="34" charset="0"/>
              </a:rPr>
              <a:t>launchsite</a:t>
            </a:r>
            <a:r>
              <a:rPr lang="en-US" sz="2000" b="0" dirty="0">
                <a:effectLst/>
                <a:latin typeface="Abadi" panose="020B0604020104020204" pitchFamily="34" charset="0"/>
              </a:rPr>
              <a:t> there are no  rockets  launched for  </a:t>
            </a:r>
            <a:r>
              <a:rPr lang="en-US" sz="2000" b="0" dirty="0" err="1">
                <a:effectLst/>
                <a:latin typeface="Abadi" panose="020B0604020104020204" pitchFamily="34" charset="0"/>
              </a:rPr>
              <a:t>heavypayload</a:t>
            </a:r>
            <a:r>
              <a:rPr lang="en-US" sz="2000" b="0" dirty="0">
                <a:effectLst/>
                <a:latin typeface="Abadi" panose="020B0604020104020204" pitchFamily="34" charset="0"/>
              </a:rPr>
              <a:t> mass(greater than 10000)</a:t>
            </a:r>
          </a:p>
          <a:p>
            <a:pPr marL="0" indent="0">
              <a:lnSpc>
                <a:spcPct val="100000"/>
              </a:lnSpc>
              <a:spcBef>
                <a:spcPts val="1400"/>
              </a:spcBef>
              <a:buNone/>
            </a:pP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 5">
            <a:extLst>
              <a:ext uri="{FF2B5EF4-FFF2-40B4-BE49-F238E27FC236}">
                <a16:creationId xmlns:a16="http://schemas.microsoft.com/office/drawing/2014/main" id="{861075FC-CFDF-4A97-A588-10D86F4990BE}"/>
              </a:ext>
            </a:extLst>
          </p:cNvPr>
          <p:cNvPicPr>
            <a:picLocks noChangeAspect="1"/>
          </p:cNvPicPr>
          <p:nvPr/>
        </p:nvPicPr>
        <p:blipFill>
          <a:blip r:embed="rId3"/>
          <a:stretch>
            <a:fillRect/>
          </a:stretch>
        </p:blipFill>
        <p:spPr>
          <a:xfrm>
            <a:off x="841317" y="1805534"/>
            <a:ext cx="10441200" cy="207277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506611"/>
            <a:ext cx="10515600" cy="1037923"/>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orbits which have the highest success rate: </a:t>
            </a:r>
            <a:r>
              <a:rPr lang="fr-FR" sz="2000" b="1" dirty="0">
                <a:effectLst/>
                <a:latin typeface="Abadi" panose="020B0604020104020204" pitchFamily="34" charset="0"/>
              </a:rPr>
              <a:t>ES-L1, GEO, HEO, SSO</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 5">
            <a:extLst>
              <a:ext uri="{FF2B5EF4-FFF2-40B4-BE49-F238E27FC236}">
                <a16:creationId xmlns:a16="http://schemas.microsoft.com/office/drawing/2014/main" id="{C26D90B6-B069-40D0-B8EC-5A06813DC7C7}"/>
              </a:ext>
            </a:extLst>
          </p:cNvPr>
          <p:cNvPicPr>
            <a:picLocks noChangeAspect="1"/>
          </p:cNvPicPr>
          <p:nvPr/>
        </p:nvPicPr>
        <p:blipFill>
          <a:blip r:embed="rId3"/>
          <a:stretch>
            <a:fillRect/>
          </a:stretch>
        </p:blipFill>
        <p:spPr>
          <a:xfrm>
            <a:off x="770011" y="1391415"/>
            <a:ext cx="10515600" cy="403192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3986707"/>
            <a:ext cx="10515600" cy="1359244"/>
          </a:xfrm>
          <a:prstGeom prst="rect">
            <a:avLst/>
          </a:prstGeom>
        </p:spPr>
        <p:txBody>
          <a:bodyPr>
            <a:normAutofit/>
          </a:bodyPr>
          <a:lstStyle/>
          <a:p>
            <a:pPr marL="0" indent="0">
              <a:buNone/>
            </a:pPr>
            <a:r>
              <a:rPr lang="en-US" sz="2000" dirty="0">
                <a:effectLst/>
                <a:latin typeface="Abadi" panose="020B0604020104020204" pitchFamily="34" charset="0"/>
              </a:rPr>
              <a:t>You can observe that in the LEO orbit, success seems to be related to the number of flights. Conversely, in the GTO orbit, there appears to be no relationship between flight number and success.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 5">
            <a:extLst>
              <a:ext uri="{FF2B5EF4-FFF2-40B4-BE49-F238E27FC236}">
                <a16:creationId xmlns:a16="http://schemas.microsoft.com/office/drawing/2014/main" id="{6665E64C-7CB7-48E3-9471-423365724E08}"/>
              </a:ext>
            </a:extLst>
          </p:cNvPr>
          <p:cNvPicPr>
            <a:picLocks noChangeAspect="1"/>
          </p:cNvPicPr>
          <p:nvPr/>
        </p:nvPicPr>
        <p:blipFill>
          <a:blip r:embed="rId3"/>
          <a:stretch>
            <a:fillRect/>
          </a:stretch>
        </p:blipFill>
        <p:spPr>
          <a:xfrm>
            <a:off x="838200" y="1612945"/>
            <a:ext cx="10515600" cy="205638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22561" y="4007972"/>
            <a:ext cx="10515599" cy="1265457"/>
          </a:xfrm>
          <a:prstGeom prst="rect">
            <a:avLst/>
          </a:prstGeom>
        </p:spPr>
        <p:txBody>
          <a:bodyPr>
            <a:normAutofit fontScale="77500" lnSpcReduction="20000"/>
          </a:bodyPr>
          <a:lstStyle/>
          <a:p>
            <a:pPr marL="0" indent="0">
              <a:buNone/>
            </a:pPr>
            <a:r>
              <a:rPr lang="en-US" sz="2400" b="0" dirty="0">
                <a:effectLst/>
                <a:latin typeface="Abadi" panose="020B0604020104020204" pitchFamily="34" charset="0"/>
              </a:rPr>
              <a:t>With heavy payloads the successful landing or positive landing rate are more for Polar, LEO and ISS.</a:t>
            </a:r>
          </a:p>
          <a:p>
            <a:pPr marL="0" indent="0">
              <a:buNone/>
            </a:pPr>
            <a:br>
              <a:rPr lang="en-US" sz="2400" b="0" dirty="0">
                <a:effectLst/>
                <a:latin typeface="Abadi" panose="020B0604020104020204" pitchFamily="34" charset="0"/>
              </a:rPr>
            </a:br>
            <a:r>
              <a:rPr lang="en-US" sz="2400" b="0" dirty="0">
                <a:effectLst/>
                <a:latin typeface="Abadi" panose="020B0604020104020204" pitchFamily="34" charset="0"/>
              </a:rPr>
              <a:t>However, for GTO, it's difficult to distinguish between successful and unsuccessful landings as both outcomes are present.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 5">
            <a:extLst>
              <a:ext uri="{FF2B5EF4-FFF2-40B4-BE49-F238E27FC236}">
                <a16:creationId xmlns:a16="http://schemas.microsoft.com/office/drawing/2014/main" id="{07426F89-5CA3-42D2-8E01-CFC2FA208357}"/>
              </a:ext>
            </a:extLst>
          </p:cNvPr>
          <p:cNvPicPr>
            <a:picLocks noChangeAspect="1"/>
          </p:cNvPicPr>
          <p:nvPr/>
        </p:nvPicPr>
        <p:blipFill>
          <a:blip r:embed="rId3"/>
          <a:stretch>
            <a:fillRect/>
          </a:stretch>
        </p:blipFill>
        <p:spPr>
          <a:xfrm>
            <a:off x="822562" y="1605592"/>
            <a:ext cx="10515599" cy="206723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8" y="5917711"/>
            <a:ext cx="9803396" cy="401639"/>
          </a:xfrm>
          <a:prstGeom prst="rect">
            <a:avLst/>
          </a:prstGeom>
        </p:spPr>
        <p:txBody>
          <a:bodyPr>
            <a:normAutofit/>
          </a:bodyPr>
          <a:lstStyle/>
          <a:p>
            <a:pPr marL="0" indent="0">
              <a:lnSpc>
                <a:spcPct val="100000"/>
              </a:lnSpc>
              <a:spcBef>
                <a:spcPts val="1400"/>
              </a:spcBef>
              <a:buNone/>
            </a:pPr>
            <a:r>
              <a:rPr lang="en-US" sz="2000" dirty="0">
                <a:latin typeface="Abadi" panose="020B0604020104020204" pitchFamily="34" charset="0"/>
              </a:rPr>
              <a:t>Y</a:t>
            </a:r>
            <a:r>
              <a:rPr lang="en-US" sz="2000" b="0" dirty="0">
                <a:effectLst/>
                <a:latin typeface="Abadi" panose="020B0604020104020204" pitchFamily="34" charset="0"/>
              </a:rPr>
              <a:t>ou can observe that the </a:t>
            </a:r>
            <a:r>
              <a:rPr lang="en-US" sz="2000" b="0" dirty="0" err="1">
                <a:effectLst/>
                <a:latin typeface="Abadi" panose="020B0604020104020204" pitchFamily="34" charset="0"/>
              </a:rPr>
              <a:t>sucess</a:t>
            </a:r>
            <a:r>
              <a:rPr lang="en-US" sz="2000" b="0" dirty="0">
                <a:effectLst/>
                <a:latin typeface="Abadi" panose="020B0604020104020204" pitchFamily="34" charset="0"/>
              </a:rPr>
              <a:t> rate since 2013 kept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 5">
            <a:extLst>
              <a:ext uri="{FF2B5EF4-FFF2-40B4-BE49-F238E27FC236}">
                <a16:creationId xmlns:a16="http://schemas.microsoft.com/office/drawing/2014/main" id="{AEE6F3A5-6848-40E7-A5F4-B4087E776FB7}"/>
              </a:ext>
            </a:extLst>
          </p:cNvPr>
          <p:cNvPicPr>
            <a:picLocks noChangeAspect="1"/>
          </p:cNvPicPr>
          <p:nvPr/>
        </p:nvPicPr>
        <p:blipFill>
          <a:blip r:embed="rId3"/>
          <a:stretch>
            <a:fillRect/>
          </a:stretch>
        </p:blipFill>
        <p:spPr>
          <a:xfrm>
            <a:off x="770011" y="1464186"/>
            <a:ext cx="10651978" cy="434566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6" name="Espace réservé du contenu 5">
            <a:extLst>
              <a:ext uri="{FF2B5EF4-FFF2-40B4-BE49-F238E27FC236}">
                <a16:creationId xmlns:a16="http://schemas.microsoft.com/office/drawing/2014/main" id="{2EFD878B-3227-4464-9901-16C451FD9236}"/>
              </a:ext>
            </a:extLst>
          </p:cNvPr>
          <p:cNvPicPr>
            <a:picLocks noGrp="1" noChangeAspect="1"/>
          </p:cNvPicPr>
          <p:nvPr>
            <p:ph idx="4294967295"/>
          </p:nvPr>
        </p:nvPicPr>
        <p:blipFill>
          <a:blip r:embed="rId3"/>
          <a:stretch>
            <a:fillRect/>
          </a:stretch>
        </p:blipFill>
        <p:spPr>
          <a:xfrm>
            <a:off x="770010" y="1481821"/>
            <a:ext cx="10687962" cy="4057132"/>
          </a:xfrm>
          <a:prstGeom prst="rect">
            <a:avLst/>
          </a:prstGeom>
        </p:spPr>
      </p:pic>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7" name="ZoneTexte 6">
            <a:extLst>
              <a:ext uri="{FF2B5EF4-FFF2-40B4-BE49-F238E27FC236}">
                <a16:creationId xmlns:a16="http://schemas.microsoft.com/office/drawing/2014/main" id="{CA9C7AEA-2C8F-4B91-A73B-DF5F7101791D}"/>
              </a:ext>
            </a:extLst>
          </p:cNvPr>
          <p:cNvSpPr txBox="1"/>
          <p:nvPr/>
        </p:nvSpPr>
        <p:spPr>
          <a:xfrm>
            <a:off x="734028" y="5656241"/>
            <a:ext cx="6817892" cy="461665"/>
          </a:xfrm>
          <a:prstGeom prst="rect">
            <a:avLst/>
          </a:prstGeom>
          <a:noFill/>
        </p:spPr>
        <p:txBody>
          <a:bodyPr wrap="none" rtlCol="0">
            <a:spAutoFit/>
          </a:bodyPr>
          <a:lstStyle/>
          <a:p>
            <a:r>
              <a:rPr lang="fr-FR" sz="2400" dirty="0">
                <a:latin typeface="Abadi" panose="020B0604020104020204" pitchFamily="34" charset="0"/>
              </a:rPr>
              <a:t>There </a:t>
            </a:r>
            <a:r>
              <a:rPr lang="fr-FR" sz="2400" dirty="0" err="1">
                <a:latin typeface="Abadi" panose="020B0604020104020204" pitchFamily="34" charset="0"/>
              </a:rPr>
              <a:t>is</a:t>
            </a:r>
            <a:r>
              <a:rPr lang="fr-FR" sz="2400" dirty="0">
                <a:latin typeface="Abadi" panose="020B0604020104020204" pitchFamily="34" charset="0"/>
              </a:rPr>
              <a:t> four launch sites as </a:t>
            </a:r>
            <a:r>
              <a:rPr lang="fr-FR" sz="2400" dirty="0" err="1">
                <a:latin typeface="Abadi" panose="020B0604020104020204" pitchFamily="34" charset="0"/>
              </a:rPr>
              <a:t>shown</a:t>
            </a:r>
            <a:r>
              <a:rPr lang="fr-FR" sz="2400" dirty="0">
                <a:latin typeface="Abadi" panose="020B0604020104020204" pitchFamily="34" charset="0"/>
              </a:rPr>
              <a:t> as </a:t>
            </a:r>
            <a:r>
              <a:rPr lang="fr-FR" sz="2400" dirty="0" err="1">
                <a:latin typeface="Abadi" panose="020B0604020104020204" pitchFamily="34" charset="0"/>
              </a:rPr>
              <a:t>query</a:t>
            </a:r>
            <a:r>
              <a:rPr lang="fr-FR" sz="2400" dirty="0">
                <a:latin typeface="Abadi" panose="020B0604020104020204" pitchFamily="34" charset="0"/>
              </a:rPr>
              <a:t> </a:t>
            </a:r>
            <a:r>
              <a:rPr lang="fr-FR" sz="2400" dirty="0" err="1">
                <a:latin typeface="Abadi" panose="020B0604020104020204" pitchFamily="34" charset="0"/>
              </a:rPr>
              <a:t>result</a:t>
            </a:r>
            <a:endParaRPr lang="fr-FR" sz="2400" dirty="0">
              <a:latin typeface="Abadi" panose="020B0604020104020204" pitchFamily="34" charset="0"/>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Espace réservé du contenu 5">
            <a:extLst>
              <a:ext uri="{FF2B5EF4-FFF2-40B4-BE49-F238E27FC236}">
                <a16:creationId xmlns:a16="http://schemas.microsoft.com/office/drawing/2014/main" id="{361DA268-F3B8-48C0-BDFE-AE2428DE3E88}"/>
              </a:ext>
            </a:extLst>
          </p:cNvPr>
          <p:cNvPicPr>
            <a:picLocks noGrp="1" noChangeAspect="1"/>
          </p:cNvPicPr>
          <p:nvPr>
            <p:ph idx="4294967295"/>
          </p:nvPr>
        </p:nvPicPr>
        <p:blipFill>
          <a:blip r:embed="rId3"/>
          <a:stretch>
            <a:fillRect/>
          </a:stretch>
        </p:blipFill>
        <p:spPr>
          <a:xfrm>
            <a:off x="800163" y="1380967"/>
            <a:ext cx="10591673" cy="4351338"/>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7" name="ZoneTexte 6">
            <a:extLst>
              <a:ext uri="{FF2B5EF4-FFF2-40B4-BE49-F238E27FC236}">
                <a16:creationId xmlns:a16="http://schemas.microsoft.com/office/drawing/2014/main" id="{433BC574-5132-4752-908F-8A8A6AEA099F}"/>
              </a:ext>
            </a:extLst>
          </p:cNvPr>
          <p:cNvSpPr txBox="1"/>
          <p:nvPr/>
        </p:nvSpPr>
        <p:spPr>
          <a:xfrm>
            <a:off x="734028" y="5794740"/>
            <a:ext cx="7965642" cy="461665"/>
          </a:xfrm>
          <a:prstGeom prst="rect">
            <a:avLst/>
          </a:prstGeom>
          <a:noFill/>
        </p:spPr>
        <p:txBody>
          <a:bodyPr wrap="none" rtlCol="0">
            <a:spAutoFit/>
          </a:bodyPr>
          <a:lstStyle/>
          <a:p>
            <a:r>
              <a:rPr lang="fr-FR" sz="2400" dirty="0">
                <a:latin typeface="Abadi" panose="020B0604020104020204" pitchFamily="34" charset="0"/>
              </a:rPr>
              <a:t>This </a:t>
            </a:r>
            <a:r>
              <a:rPr lang="fr-FR" sz="2400" dirty="0" err="1">
                <a:latin typeface="Abadi" panose="020B0604020104020204" pitchFamily="34" charset="0"/>
              </a:rPr>
              <a:t>query</a:t>
            </a:r>
            <a:r>
              <a:rPr lang="fr-FR" sz="2400" dirty="0">
                <a:latin typeface="Abadi" panose="020B0604020104020204" pitchFamily="34" charset="0"/>
              </a:rPr>
              <a:t> </a:t>
            </a:r>
            <a:r>
              <a:rPr lang="fr-FR" sz="2400" dirty="0" err="1">
                <a:latin typeface="Abadi" panose="020B0604020104020204" pitchFamily="34" charset="0"/>
              </a:rPr>
              <a:t>give</a:t>
            </a:r>
            <a:r>
              <a:rPr lang="fr-FR" sz="2400" dirty="0">
                <a:latin typeface="Abadi" panose="020B0604020104020204" pitchFamily="34" charset="0"/>
              </a:rPr>
              <a:t> the </a:t>
            </a:r>
            <a:r>
              <a:rPr lang="fr-FR" sz="2400" dirty="0" err="1">
                <a:latin typeface="Abadi" panose="020B0604020104020204" pitchFamily="34" charset="0"/>
              </a:rPr>
              <a:t>name</a:t>
            </a:r>
            <a:r>
              <a:rPr lang="fr-FR" sz="2400" dirty="0">
                <a:latin typeface="Abadi" panose="020B0604020104020204" pitchFamily="34" charset="0"/>
              </a:rPr>
              <a:t> of launch site </a:t>
            </a:r>
            <a:r>
              <a:rPr lang="fr-FR" sz="2400" dirty="0" err="1">
                <a:latin typeface="Abadi" panose="020B0604020104020204" pitchFamily="34" charset="0"/>
              </a:rPr>
              <a:t>that</a:t>
            </a:r>
            <a:r>
              <a:rPr lang="fr-FR" sz="2400" dirty="0">
                <a:latin typeface="Abadi" panose="020B0604020104020204" pitchFamily="34" charset="0"/>
              </a:rPr>
              <a:t> </a:t>
            </a:r>
            <a:r>
              <a:rPr lang="fr-FR" sz="2400" dirty="0" err="1">
                <a:latin typeface="Abadi" panose="020B0604020104020204" pitchFamily="34" charset="0"/>
              </a:rPr>
              <a:t>begin</a:t>
            </a:r>
            <a:r>
              <a:rPr lang="fr-FR" sz="2400" dirty="0">
                <a:latin typeface="Abadi" panose="020B0604020104020204" pitchFamily="34" charset="0"/>
              </a:rPr>
              <a:t> by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027677"/>
            <a:ext cx="9745589" cy="665327"/>
          </a:xfrm>
          <a:prstGeom prst="rect">
            <a:avLst/>
          </a:prstGeom>
        </p:spPr>
        <p:txBody>
          <a:bodyPr>
            <a:normAutofit/>
          </a:bodyPr>
          <a:lstStyle/>
          <a:p>
            <a:pPr marL="0" indent="0">
              <a:lnSpc>
                <a:spcPct val="100000"/>
              </a:lnSpc>
              <a:spcBef>
                <a:spcPts val="1400"/>
              </a:spcBef>
              <a:buNone/>
            </a:pPr>
            <a:r>
              <a:rPr lang="en-US" sz="2400" dirty="0">
                <a:latin typeface="Abadi" panose="020B0604020104020204" pitchFamily="34" charset="0"/>
              </a:rPr>
              <a:t>T</a:t>
            </a:r>
            <a:r>
              <a:rPr lang="en-US" sz="2400" dirty="0">
                <a:effectLst/>
                <a:latin typeface="Abadi" panose="020B0604020104020204" pitchFamily="34" charset="0"/>
              </a:rPr>
              <a:t>he total payload mass carried by boosters launched by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 5">
            <a:extLst>
              <a:ext uri="{FF2B5EF4-FFF2-40B4-BE49-F238E27FC236}">
                <a16:creationId xmlns:a16="http://schemas.microsoft.com/office/drawing/2014/main" id="{639126B3-924F-433C-B70F-F53700F5FFC4}"/>
              </a:ext>
            </a:extLst>
          </p:cNvPr>
          <p:cNvPicPr>
            <a:picLocks noChangeAspect="1"/>
          </p:cNvPicPr>
          <p:nvPr/>
        </p:nvPicPr>
        <p:blipFill>
          <a:blip r:embed="rId3"/>
          <a:stretch>
            <a:fillRect/>
          </a:stretch>
        </p:blipFill>
        <p:spPr>
          <a:xfrm>
            <a:off x="812487" y="1500468"/>
            <a:ext cx="10567026" cy="232568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6437" y="4338404"/>
            <a:ext cx="10024114" cy="73260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 5">
            <a:extLst>
              <a:ext uri="{FF2B5EF4-FFF2-40B4-BE49-F238E27FC236}">
                <a16:creationId xmlns:a16="http://schemas.microsoft.com/office/drawing/2014/main" id="{1B2319B6-9A69-4955-A00C-233F16B0DED2}"/>
              </a:ext>
            </a:extLst>
          </p:cNvPr>
          <p:cNvPicPr>
            <a:picLocks noChangeAspect="1"/>
          </p:cNvPicPr>
          <p:nvPr/>
        </p:nvPicPr>
        <p:blipFill>
          <a:blip r:embed="rId3"/>
          <a:stretch>
            <a:fillRect/>
          </a:stretch>
        </p:blipFill>
        <p:spPr>
          <a:xfrm>
            <a:off x="770010" y="1584817"/>
            <a:ext cx="10606260" cy="2531626"/>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107417"/>
            <a:ext cx="10515600" cy="549049"/>
          </a:xfrm>
          <a:prstGeom prst="rect">
            <a:avLst/>
          </a:prstGeom>
        </p:spPr>
        <p:txBody>
          <a:bodyPr lIns="91440" tIns="45720" rIns="91440" bIns="45720" anchor="t">
            <a:normAutofit fontScale="85000" lnSpcReduction="10000"/>
          </a:bodyPr>
          <a:lstStyle/>
          <a:p>
            <a:pPr marL="0" indent="0">
              <a:lnSpc>
                <a:spcPct val="100000"/>
              </a:lnSpc>
              <a:spcBef>
                <a:spcPts val="1400"/>
              </a:spcBef>
              <a:buNone/>
            </a:pPr>
            <a:r>
              <a:rPr lang="en-US" sz="2400" dirty="0">
                <a:solidFill>
                  <a:schemeClr val="accent3">
                    <a:lumMod val="25000"/>
                  </a:schemeClr>
                </a:solidFill>
                <a:latin typeface="Abadi"/>
              </a:rPr>
              <a:t>The date of the first successful landing outcome on ground pad is December 22,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 5">
            <a:extLst>
              <a:ext uri="{FF2B5EF4-FFF2-40B4-BE49-F238E27FC236}">
                <a16:creationId xmlns:a16="http://schemas.microsoft.com/office/drawing/2014/main" id="{036EB2A2-5285-428A-8E45-C20576B17823}"/>
              </a:ext>
            </a:extLst>
          </p:cNvPr>
          <p:cNvPicPr>
            <a:picLocks noChangeAspect="1"/>
          </p:cNvPicPr>
          <p:nvPr/>
        </p:nvPicPr>
        <p:blipFill>
          <a:blip r:embed="rId3"/>
          <a:stretch>
            <a:fillRect/>
          </a:stretch>
        </p:blipFill>
        <p:spPr>
          <a:xfrm>
            <a:off x="838022" y="1614915"/>
            <a:ext cx="10447589" cy="223981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6438" y="4654821"/>
            <a:ext cx="10515600" cy="76413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List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 2">
            <a:extLst>
              <a:ext uri="{FF2B5EF4-FFF2-40B4-BE49-F238E27FC236}">
                <a16:creationId xmlns:a16="http://schemas.microsoft.com/office/drawing/2014/main" id="{579C74FB-E324-46C1-BC51-9567F7E75667}"/>
              </a:ext>
            </a:extLst>
          </p:cNvPr>
          <p:cNvPicPr>
            <a:picLocks noChangeAspect="1"/>
          </p:cNvPicPr>
          <p:nvPr/>
        </p:nvPicPr>
        <p:blipFill>
          <a:blip r:embed="rId3"/>
          <a:stretch>
            <a:fillRect/>
          </a:stretch>
        </p:blipFill>
        <p:spPr>
          <a:xfrm>
            <a:off x="770012" y="1470574"/>
            <a:ext cx="10687960" cy="312383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042985" y="1518324"/>
            <a:ext cx="10329208" cy="50401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buNone/>
            </a:pPr>
            <a:r>
              <a:rPr lang="en-US" sz="2000" dirty="0">
                <a:solidFill>
                  <a:schemeClr val="tx1"/>
                </a:solidFill>
                <a:latin typeface="Abadi" panose="020B0604020104020204" pitchFamily="34" charset="0"/>
              </a:rPr>
              <a:t>In this project, I followed a standard data science workflow. The process started with </a:t>
            </a:r>
            <a:r>
              <a:rPr lang="en-US" sz="2000" b="1" dirty="0">
                <a:solidFill>
                  <a:schemeClr val="tx1"/>
                </a:solidFill>
                <a:latin typeface="Abadi" panose="020B0604020104020204" pitchFamily="34" charset="0"/>
              </a:rPr>
              <a:t>data collection and preparation (ETL)</a:t>
            </a:r>
            <a:r>
              <a:rPr lang="en-US" sz="2000" dirty="0">
                <a:solidFill>
                  <a:schemeClr val="tx1"/>
                </a:solidFill>
                <a:latin typeface="Abadi" panose="020B0604020104020204" pitchFamily="34" charset="0"/>
              </a:rPr>
              <a:t>, followed by </a:t>
            </a:r>
            <a:r>
              <a:rPr lang="en-US" sz="2000" b="1" dirty="0">
                <a:solidFill>
                  <a:schemeClr val="tx1"/>
                </a:solidFill>
                <a:latin typeface="Abadi" panose="020B0604020104020204" pitchFamily="34" charset="0"/>
              </a:rPr>
              <a:t>exploratory data analysis (EDA)</a:t>
            </a:r>
            <a:r>
              <a:rPr lang="en-US" sz="2000" dirty="0">
                <a:solidFill>
                  <a:schemeClr val="tx1"/>
                </a:solidFill>
                <a:latin typeface="Abadi" panose="020B0604020104020204" pitchFamily="34" charset="0"/>
              </a:rPr>
              <a:t> to identify key patterns. Finally, several </a:t>
            </a:r>
            <a:r>
              <a:rPr lang="en-US" sz="2000" b="1" dirty="0">
                <a:solidFill>
                  <a:schemeClr val="tx1"/>
                </a:solidFill>
                <a:latin typeface="Abadi" panose="020B0604020104020204" pitchFamily="34" charset="0"/>
              </a:rPr>
              <a:t>machine learning models</a:t>
            </a:r>
            <a:r>
              <a:rPr lang="en-US" sz="2000" dirty="0">
                <a:solidFill>
                  <a:schemeClr val="tx1"/>
                </a:solidFill>
                <a:latin typeface="Abadi" panose="020B0604020104020204" pitchFamily="34" charset="0"/>
              </a:rPr>
              <a:t> (Logistic Regression, SVM, Decision Tree, K-Nearest Neighbors) were built and evaluated to find the best-performing model for predicting Falcon 9 first-stage landing outcomes.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buNone/>
            </a:pPr>
            <a:r>
              <a:rPr lang="en-US" sz="2000" dirty="0">
                <a:solidFill>
                  <a:schemeClr val="tx1"/>
                </a:solidFill>
                <a:latin typeface="Abadi" panose="020B0604020104020204" pitchFamily="34" charset="0"/>
              </a:rPr>
              <a:t>After conducting data collection, processing, and analysis, we developed a predictive model with </a:t>
            </a:r>
            <a:r>
              <a:rPr lang="en-US" sz="2000" b="1" dirty="0">
                <a:solidFill>
                  <a:schemeClr val="tx1"/>
                </a:solidFill>
                <a:latin typeface="Abadi" panose="020B0604020104020204" pitchFamily="34" charset="0"/>
              </a:rPr>
              <a:t>83% accuracy</a:t>
            </a:r>
            <a:r>
              <a:rPr lang="en-US" sz="2000" dirty="0">
                <a:solidFill>
                  <a:schemeClr val="tx1"/>
                </a:solidFill>
                <a:latin typeface="Abadi" panose="020B0604020104020204" pitchFamily="34" charset="0"/>
              </a:rPr>
              <a:t> for determining whether a Falcon 9 booster would successfully land. These insights can help stakeholders estimate launch costs and improve reusability strategies.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5927" y="5098116"/>
            <a:ext cx="10515601" cy="54905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 5">
            <a:extLst>
              <a:ext uri="{FF2B5EF4-FFF2-40B4-BE49-F238E27FC236}">
                <a16:creationId xmlns:a16="http://schemas.microsoft.com/office/drawing/2014/main" id="{FBFDD53E-AE0D-446F-9995-007E6698F5A3}"/>
              </a:ext>
            </a:extLst>
          </p:cNvPr>
          <p:cNvPicPr>
            <a:picLocks noChangeAspect="1"/>
          </p:cNvPicPr>
          <p:nvPr/>
        </p:nvPicPr>
        <p:blipFill>
          <a:blip r:embed="rId3"/>
          <a:stretch>
            <a:fillRect/>
          </a:stretch>
        </p:blipFill>
        <p:spPr>
          <a:xfrm>
            <a:off x="770009" y="1485359"/>
            <a:ext cx="10591673" cy="345013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775323"/>
            <a:ext cx="10515600" cy="401639"/>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List of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 5">
            <a:extLst>
              <a:ext uri="{FF2B5EF4-FFF2-40B4-BE49-F238E27FC236}">
                <a16:creationId xmlns:a16="http://schemas.microsoft.com/office/drawing/2014/main" id="{B9DCC588-A907-4F8B-A1F8-96B95AC346F7}"/>
              </a:ext>
            </a:extLst>
          </p:cNvPr>
          <p:cNvPicPr>
            <a:picLocks noChangeAspect="1"/>
          </p:cNvPicPr>
          <p:nvPr/>
        </p:nvPicPr>
        <p:blipFill>
          <a:blip r:embed="rId3"/>
          <a:stretch>
            <a:fillRect/>
          </a:stretch>
        </p:blipFill>
        <p:spPr>
          <a:xfrm>
            <a:off x="770011" y="1429408"/>
            <a:ext cx="10515600" cy="425669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5417" y="4442388"/>
            <a:ext cx="10515601" cy="732604"/>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List of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 5">
            <a:extLst>
              <a:ext uri="{FF2B5EF4-FFF2-40B4-BE49-F238E27FC236}">
                <a16:creationId xmlns:a16="http://schemas.microsoft.com/office/drawing/2014/main" id="{1389FECE-541B-473D-B13B-87446F8B934A}"/>
              </a:ext>
            </a:extLst>
          </p:cNvPr>
          <p:cNvPicPr>
            <a:picLocks noChangeAspect="1"/>
          </p:cNvPicPr>
          <p:nvPr/>
        </p:nvPicPr>
        <p:blipFill>
          <a:blip r:embed="rId3"/>
          <a:stretch>
            <a:fillRect/>
          </a:stretch>
        </p:blipFill>
        <p:spPr>
          <a:xfrm>
            <a:off x="771866" y="1533253"/>
            <a:ext cx="10610837" cy="279115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318233"/>
            <a:ext cx="10612693" cy="858729"/>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Rank of the count of landing outcomes (such as Failure (drone ship) or Success (ground pad)) between the date 2010-06-04 and 2017-03-20, in descending order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 5">
            <a:extLst>
              <a:ext uri="{FF2B5EF4-FFF2-40B4-BE49-F238E27FC236}">
                <a16:creationId xmlns:a16="http://schemas.microsoft.com/office/drawing/2014/main" id="{A45F79C9-C0A4-45EE-9571-259BED18977F}"/>
              </a:ext>
            </a:extLst>
          </p:cNvPr>
          <p:cNvPicPr>
            <a:picLocks noChangeAspect="1"/>
          </p:cNvPicPr>
          <p:nvPr/>
        </p:nvPicPr>
        <p:blipFill>
          <a:blip r:embed="rId3"/>
          <a:stretch>
            <a:fillRect/>
          </a:stretch>
        </p:blipFill>
        <p:spPr>
          <a:xfrm>
            <a:off x="809297" y="1492150"/>
            <a:ext cx="10573405" cy="382608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00315" y="5323113"/>
            <a:ext cx="10791369" cy="799298"/>
          </a:xfrm>
          <a:prstGeom prst="rect">
            <a:avLst/>
          </a:prstGeom>
        </p:spPr>
        <p:txBody>
          <a:bodyPr lIns="91440" tIns="45720" rIns="91440" bIns="45720" anchor="t">
            <a:normAutofit/>
          </a:bodyPr>
          <a:lstStyle/>
          <a:p>
            <a:pPr marL="0" indent="0">
              <a:buNone/>
            </a:pPr>
            <a:r>
              <a:rPr lang="en-US" sz="2000" dirty="0">
                <a:latin typeface="Abadi" panose="020B0604020104020204" pitchFamily="34" charset="0"/>
              </a:rPr>
              <a:t>A</a:t>
            </a:r>
            <a:r>
              <a:rPr lang="en-US" sz="2000" b="0" dirty="0">
                <a:effectLst/>
                <a:latin typeface="Abadi" panose="020B0604020104020204" pitchFamily="34" charset="0"/>
              </a:rPr>
              <a:t>ll launch sites in proximity to the Equator line and all launch sites in very close proximity to the coast as you can see.</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View of different launch sites on the map</a:t>
            </a:r>
          </a:p>
        </p:txBody>
      </p:sp>
      <p:pic>
        <p:nvPicPr>
          <p:cNvPr id="6" name="Image 5">
            <a:extLst>
              <a:ext uri="{FF2B5EF4-FFF2-40B4-BE49-F238E27FC236}">
                <a16:creationId xmlns:a16="http://schemas.microsoft.com/office/drawing/2014/main" id="{0BFD3DF4-0B92-4171-8F2C-69D59BF86855}"/>
              </a:ext>
            </a:extLst>
          </p:cNvPr>
          <p:cNvPicPr>
            <a:picLocks noChangeAspect="1"/>
          </p:cNvPicPr>
          <p:nvPr/>
        </p:nvPicPr>
        <p:blipFill>
          <a:blip r:embed="rId3"/>
          <a:stretch>
            <a:fillRect/>
          </a:stretch>
        </p:blipFill>
        <p:spPr>
          <a:xfrm>
            <a:off x="770012" y="1408386"/>
            <a:ext cx="10515600" cy="375219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12827"/>
            <a:ext cx="10591673" cy="764135"/>
          </a:xfrm>
          <a:prstGeom prst="rect">
            <a:avLst/>
          </a:prstGeom>
        </p:spPr>
        <p:txBody>
          <a:bodyPr lIns="91440" tIns="45720" rIns="91440" bIns="45720" anchor="t">
            <a:normAutofit fontScale="92500"/>
          </a:bodyPr>
          <a:lstStyle/>
          <a:p>
            <a:pPr marL="0" indent="0">
              <a:lnSpc>
                <a:spcPct val="100000"/>
              </a:lnSpc>
              <a:spcBef>
                <a:spcPts val="1400"/>
              </a:spcBef>
              <a:buNone/>
            </a:pPr>
            <a:r>
              <a:rPr lang="en-US" sz="2400" b="0" dirty="0">
                <a:effectLst/>
                <a:latin typeface="Abadi" panose="020B0604020104020204" pitchFamily="34" charset="0"/>
              </a:rPr>
              <a:t>From the color-labeled markers in marker clusters on the bottom right, you should be able to easily identify 46, the launch sites which have relatively high success rates.</a:t>
            </a:r>
          </a:p>
          <a:p>
            <a:pPr marL="0" indent="0">
              <a:lnSpc>
                <a:spcPct val="100000"/>
              </a:lnSpc>
              <a:spcBef>
                <a:spcPts val="1400"/>
              </a:spcBef>
              <a:buNone/>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for each site</a:t>
            </a:r>
            <a:endParaRPr lang="en-US" b="0" dirty="0">
              <a:solidFill>
                <a:srgbClr val="CCCCCC"/>
              </a:solidFill>
              <a:effectLst/>
              <a:latin typeface="Consolas" panose="020B0609020204030204" pitchFamily="49" charset="0"/>
            </a:endParaRPr>
          </a:p>
          <a:p>
            <a:endParaRPr lang="en-US" dirty="0">
              <a:solidFill>
                <a:srgbClr val="0B49CB"/>
              </a:solidFill>
              <a:latin typeface="Abadi"/>
            </a:endParaRPr>
          </a:p>
        </p:txBody>
      </p:sp>
      <p:pic>
        <p:nvPicPr>
          <p:cNvPr id="4" name="Image 3">
            <a:extLst>
              <a:ext uri="{FF2B5EF4-FFF2-40B4-BE49-F238E27FC236}">
                <a16:creationId xmlns:a16="http://schemas.microsoft.com/office/drawing/2014/main" id="{C237CD36-F4CB-4E75-8E34-6B097D0F82C4}"/>
              </a:ext>
            </a:extLst>
          </p:cNvPr>
          <p:cNvPicPr>
            <a:picLocks noChangeAspect="1"/>
          </p:cNvPicPr>
          <p:nvPr/>
        </p:nvPicPr>
        <p:blipFill>
          <a:blip r:embed="rId3"/>
          <a:stretch>
            <a:fillRect/>
          </a:stretch>
        </p:blipFill>
        <p:spPr>
          <a:xfrm>
            <a:off x="830317" y="1418896"/>
            <a:ext cx="10531365" cy="399393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56464"/>
            <a:ext cx="10515601" cy="86288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you can notice the nearest city is Titusville at 16.6 km from the launch site and there are highways and railways so close.</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Proximities of launch sites</a:t>
            </a:r>
          </a:p>
        </p:txBody>
      </p:sp>
      <p:pic>
        <p:nvPicPr>
          <p:cNvPr id="7" name="Image 6">
            <a:extLst>
              <a:ext uri="{FF2B5EF4-FFF2-40B4-BE49-F238E27FC236}">
                <a16:creationId xmlns:a16="http://schemas.microsoft.com/office/drawing/2014/main" id="{3DD1D12C-E818-4238-A16A-F370423E0DCA}"/>
              </a:ext>
            </a:extLst>
          </p:cNvPr>
          <p:cNvPicPr>
            <a:picLocks noChangeAspect="1"/>
          </p:cNvPicPr>
          <p:nvPr/>
        </p:nvPicPr>
        <p:blipFill>
          <a:blip r:embed="rId3"/>
          <a:stretch>
            <a:fillRect/>
          </a:stretch>
        </p:blipFill>
        <p:spPr>
          <a:xfrm>
            <a:off x="770011" y="1428647"/>
            <a:ext cx="10591672" cy="400070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023945"/>
            <a:ext cx="10687962" cy="115301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As you can see CCAFS LC-40 have the most success launches with 46/4% percentage in blue, following by KSC LC6-29A in red.</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showing total success launch </a:t>
            </a:r>
          </a:p>
        </p:txBody>
      </p:sp>
      <p:pic>
        <p:nvPicPr>
          <p:cNvPr id="7" name="Image 6">
            <a:extLst>
              <a:ext uri="{FF2B5EF4-FFF2-40B4-BE49-F238E27FC236}">
                <a16:creationId xmlns:a16="http://schemas.microsoft.com/office/drawing/2014/main" id="{23AE95DB-BFEF-4BB7-BF11-852B3C21A6D8}"/>
              </a:ext>
            </a:extLst>
          </p:cNvPr>
          <p:cNvPicPr>
            <a:picLocks noChangeAspect="1"/>
          </p:cNvPicPr>
          <p:nvPr/>
        </p:nvPicPr>
        <p:blipFill>
          <a:blip r:embed="rId3"/>
          <a:stretch>
            <a:fillRect/>
          </a:stretch>
        </p:blipFill>
        <p:spPr>
          <a:xfrm>
            <a:off x="770010" y="1955724"/>
            <a:ext cx="10687961" cy="294655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0575"/>
            <a:ext cx="10399485" cy="449499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nSpc>
                <a:spcPct val="110000"/>
              </a:lnSpc>
              <a:spcBef>
                <a:spcPts val="1400"/>
              </a:spcBef>
              <a:buNone/>
            </a:pPr>
            <a:r>
              <a:rPr lang="en-US" sz="2000" dirty="0">
                <a:solidFill>
                  <a:schemeClr val="tx1"/>
                </a:solidFill>
                <a:latin typeface="Abadi" panose="020B0604020104020204" pitchFamily="34" charset="0"/>
              </a:rPr>
              <a:t>The commercial space industry is evolving rapidly, with companies like </a:t>
            </a:r>
            <a:r>
              <a:rPr lang="en-US" sz="2000" b="1" dirty="0">
                <a:solidFill>
                  <a:schemeClr val="tx1"/>
                </a:solidFill>
                <a:latin typeface="Abadi" panose="020B0604020104020204" pitchFamily="34" charset="0"/>
              </a:rPr>
              <a:t>Virgin Galactic, Rocket Lab, and Blue Origin</a:t>
            </a:r>
            <a:r>
              <a:rPr lang="en-US" sz="2000" dirty="0">
                <a:solidFill>
                  <a:schemeClr val="tx1"/>
                </a:solidFill>
                <a:latin typeface="Abadi" panose="020B0604020104020204" pitchFamily="34" charset="0"/>
              </a:rPr>
              <a:t> competing in the market. </a:t>
            </a:r>
            <a:r>
              <a:rPr lang="en-US" sz="2000" b="1" dirty="0">
                <a:solidFill>
                  <a:schemeClr val="tx1"/>
                </a:solidFill>
                <a:latin typeface="Abadi" panose="020B0604020104020204" pitchFamily="34" charset="0"/>
              </a:rPr>
              <a:t>SpaceX has led the innovation by making rocket reusability a key feature</a:t>
            </a:r>
            <a:r>
              <a:rPr lang="en-US" sz="2000" dirty="0">
                <a:solidFill>
                  <a:schemeClr val="tx1"/>
                </a:solidFill>
                <a:latin typeface="Abadi" panose="020B0604020104020204" pitchFamily="34" charset="0"/>
              </a:rPr>
              <a:t>, drastically reducing costs (from competitors' </a:t>
            </a:r>
            <a:r>
              <a:rPr lang="en-US" sz="2000" b="1" dirty="0">
                <a:solidFill>
                  <a:schemeClr val="tx1"/>
                </a:solidFill>
                <a:latin typeface="Abadi" panose="020B0604020104020204" pitchFamily="34" charset="0"/>
              </a:rPr>
              <a:t>$165M per launch to SpaceX's $62M</a:t>
            </a:r>
            <a:r>
              <a:rPr lang="en-US" sz="2000" dirty="0">
                <a:solidFill>
                  <a:schemeClr val="tx1"/>
                </a:solidFill>
                <a:latin typeface="Abadi" panose="020B0604020104020204" pitchFamily="34" charset="0"/>
              </a:rPr>
              <a:t>). Understanding and predicting the </a:t>
            </a:r>
            <a:r>
              <a:rPr lang="en-US" sz="2000" b="1" dirty="0">
                <a:solidFill>
                  <a:schemeClr val="tx1"/>
                </a:solidFill>
                <a:latin typeface="Abadi" panose="020B0604020104020204" pitchFamily="34" charset="0"/>
              </a:rPr>
              <a:t>reusability of the Falcon 9 first-stage</a:t>
            </a:r>
            <a:r>
              <a:rPr lang="en-US" sz="2000" dirty="0">
                <a:solidFill>
                  <a:schemeClr val="tx1"/>
                </a:solidFill>
                <a:latin typeface="Abadi" panose="020B0604020104020204" pitchFamily="34" charset="0"/>
              </a:rPr>
              <a:t> is crucial for optimizing costs and operations.</a:t>
            </a:r>
          </a:p>
          <a:p>
            <a:pPr marL="457200" lvl="1" indent="0">
              <a:lnSpc>
                <a:spcPct val="110000"/>
              </a:lnSpc>
              <a:spcBef>
                <a:spcPts val="1400"/>
              </a:spcBef>
              <a:buNone/>
            </a:pPr>
            <a:endParaRPr lang="en-US" sz="2800" dirty="0">
              <a:solidFill>
                <a:schemeClr val="tx1"/>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sz="2200" dirty="0">
                <a:solidFill>
                  <a:schemeClr val="accent3">
                    <a:lumMod val="25000"/>
                  </a:schemeClr>
                </a:solidFill>
                <a:latin typeface="Abadi" panose="020B0604020104020204" pitchFamily="34" charset="0"/>
              </a:rPr>
              <a:t>  Problems I want to find answers</a:t>
            </a:r>
          </a:p>
          <a:p>
            <a:pPr marL="0" marR="0" lvl="0" indent="0" algn="l" defTabSz="914400" rtl="0" eaLnBrk="0" fontAlgn="base" latinLnBrk="0" hangingPunct="0">
              <a:lnSpc>
                <a:spcPct val="100000"/>
              </a:lnSpc>
              <a:spcBef>
                <a:spcPct val="0"/>
              </a:spcBef>
              <a:spcAft>
                <a:spcPct val="0"/>
              </a:spcAft>
              <a:buClrTx/>
              <a:buSzTx/>
              <a:buNone/>
              <a:tabLst/>
            </a:pPr>
            <a:endParaRPr lang="en-US" sz="2200" dirty="0">
              <a:solidFill>
                <a:schemeClr val="accent3">
                  <a:lumMod val="25000"/>
                </a:schemeClr>
              </a:solidFill>
              <a:latin typeface="Abadi" panose="020B0604020104020204" pitchFamily="34" charset="0"/>
            </a:endParaRPr>
          </a:p>
          <a:p>
            <a:pPr marL="457200" lvl="1" indent="0" eaLnBrk="0" fontAlgn="base" hangingPunct="0">
              <a:lnSpc>
                <a:spcPct val="100000"/>
              </a:lnSpc>
              <a:spcBef>
                <a:spcPct val="0"/>
              </a:spcBef>
              <a:spcAft>
                <a:spcPct val="0"/>
              </a:spcAft>
              <a:buNone/>
            </a:pPr>
            <a:r>
              <a:rPr kumimoji="0" lang="fr-FR" altLang="fr-FR" sz="2000" b="0" i="0" u="none" strike="noStrike" cap="none" normalizeH="0" baseline="0" dirty="0">
                <a:ln>
                  <a:noFill/>
                </a:ln>
                <a:solidFill>
                  <a:schemeClr val="tx1"/>
                </a:solidFill>
                <a:effectLst/>
                <a:latin typeface="Abadi" panose="020B0604020104020204" pitchFamily="34" charset="0"/>
              </a:rPr>
              <a:t>Can the first stage of a Falcon 9 rocket land </a:t>
            </a:r>
            <a:r>
              <a:rPr kumimoji="0" lang="fr-FR" altLang="fr-FR" sz="2000" b="0" i="0" u="none" strike="noStrike" cap="none" normalizeH="0" baseline="0" dirty="0" err="1">
                <a:ln>
                  <a:noFill/>
                </a:ln>
                <a:solidFill>
                  <a:schemeClr val="tx1"/>
                </a:solidFill>
                <a:effectLst/>
                <a:latin typeface="Abadi" panose="020B0604020104020204" pitchFamily="34" charset="0"/>
              </a:rPr>
              <a:t>successfully</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None/>
            </a:pPr>
            <a:r>
              <a:rPr kumimoji="0" lang="fr-FR" altLang="fr-FR" sz="2000" b="0" i="0" u="none" strike="noStrike" cap="none" normalizeH="0" baseline="0" dirty="0">
                <a:ln>
                  <a:noFill/>
                </a:ln>
                <a:solidFill>
                  <a:schemeClr val="tx1"/>
                </a:solidFill>
                <a:effectLst/>
                <a:latin typeface="Abadi" panose="020B0604020104020204" pitchFamily="34" charset="0"/>
              </a:rPr>
              <a:t>How can </a:t>
            </a:r>
            <a:r>
              <a:rPr kumimoji="0" lang="fr-FR" altLang="fr-FR" sz="2000" b="0" i="0" u="none" strike="noStrike" cap="none" normalizeH="0" baseline="0" dirty="0" err="1">
                <a:ln>
                  <a:noFill/>
                </a:ln>
                <a:solidFill>
                  <a:schemeClr val="tx1"/>
                </a:solidFill>
                <a:effectLst/>
                <a:latin typeface="Abadi" panose="020B0604020104020204" pitchFamily="34" charset="0"/>
              </a:rPr>
              <a:t>we</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predict</a:t>
            </a:r>
            <a:r>
              <a:rPr kumimoji="0" lang="fr-FR" altLang="fr-FR" sz="2000" b="0" i="0" u="none" strike="noStrike" cap="none" normalizeH="0" baseline="0" dirty="0">
                <a:ln>
                  <a:noFill/>
                </a:ln>
                <a:solidFill>
                  <a:schemeClr val="tx1"/>
                </a:solidFill>
                <a:effectLst/>
                <a:latin typeface="Abadi" panose="020B0604020104020204" pitchFamily="34" charset="0"/>
              </a:rPr>
              <a:t> the </a:t>
            </a:r>
            <a:r>
              <a:rPr kumimoji="0" lang="fr-FR" altLang="fr-FR" sz="2000" b="0" i="0" u="none" strike="noStrike" cap="none" normalizeH="0" baseline="0" dirty="0" err="1">
                <a:ln>
                  <a:noFill/>
                </a:ln>
                <a:solidFill>
                  <a:schemeClr val="tx1"/>
                </a:solidFill>
                <a:effectLst/>
                <a:latin typeface="Abadi" panose="020B0604020104020204" pitchFamily="34" charset="0"/>
              </a:rPr>
              <a:t>reusability</a:t>
            </a:r>
            <a:r>
              <a:rPr kumimoji="0" lang="fr-FR" altLang="fr-FR" sz="2000" b="0" i="0" u="none" strike="noStrike" cap="none" normalizeH="0" baseline="0" dirty="0">
                <a:ln>
                  <a:noFill/>
                </a:ln>
                <a:solidFill>
                  <a:schemeClr val="tx1"/>
                </a:solidFill>
                <a:effectLst/>
                <a:latin typeface="Abadi" panose="020B0604020104020204" pitchFamily="34" charset="0"/>
              </a:rPr>
              <a:t> of the first stage </a:t>
            </a:r>
            <a:r>
              <a:rPr kumimoji="0" lang="fr-FR" altLang="fr-FR" sz="2000" b="0" i="0" u="none" strike="noStrike" cap="none" normalizeH="0" baseline="0" dirty="0" err="1">
                <a:ln>
                  <a:noFill/>
                </a:ln>
                <a:solidFill>
                  <a:schemeClr val="tx1"/>
                </a:solidFill>
                <a:effectLst/>
                <a:latin typeface="Abadi" panose="020B0604020104020204" pitchFamily="34" charset="0"/>
              </a:rPr>
              <a:t>using</a:t>
            </a:r>
            <a:r>
              <a:rPr kumimoji="0" lang="fr-FR" altLang="fr-FR" sz="2000" b="0" i="0" u="none" strike="noStrike" cap="none" normalizeH="0" baseline="0" dirty="0">
                <a:ln>
                  <a:noFill/>
                </a:ln>
                <a:solidFill>
                  <a:schemeClr val="tx1"/>
                </a:solidFill>
                <a:effectLst/>
                <a:latin typeface="Abadi" panose="020B0604020104020204" pitchFamily="34" charset="0"/>
              </a:rPr>
              <a:t> machine </a:t>
            </a:r>
            <a:r>
              <a:rPr kumimoji="0" lang="fr-FR" altLang="fr-FR" sz="2000" b="0" i="0" u="none" strike="noStrike" cap="none" normalizeH="0" baseline="0" dirty="0" err="1">
                <a:ln>
                  <a:noFill/>
                </a:ln>
                <a:solidFill>
                  <a:schemeClr val="tx1"/>
                </a:solidFill>
                <a:effectLst/>
                <a:latin typeface="Abadi" panose="020B0604020104020204" pitchFamily="34" charset="0"/>
              </a:rPr>
              <a:t>learning</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models</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None/>
            </a:pPr>
            <a:r>
              <a:rPr kumimoji="0" lang="fr-FR" altLang="fr-FR" sz="2000" b="0" i="0" u="none" strike="noStrike" cap="none" normalizeH="0" baseline="0" dirty="0" err="1">
                <a:ln>
                  <a:noFill/>
                </a:ln>
                <a:solidFill>
                  <a:schemeClr val="tx1"/>
                </a:solidFill>
                <a:effectLst/>
                <a:latin typeface="Abadi" panose="020B0604020104020204" pitchFamily="34" charset="0"/>
              </a:rPr>
              <a:t>What</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factors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payload</a:t>
            </a:r>
            <a:r>
              <a:rPr kumimoji="0" lang="fr-FR" altLang="fr-FR" sz="2000" b="0" i="0" u="none" strike="noStrike" cap="none" normalizeH="0" baseline="0" dirty="0">
                <a:ln>
                  <a:noFill/>
                </a:ln>
                <a:solidFill>
                  <a:schemeClr val="tx1"/>
                </a:solidFill>
                <a:effectLst/>
                <a:latin typeface="Abadi" panose="020B0604020104020204" pitchFamily="34" charset="0"/>
              </a:rPr>
              <a:t>, mission </a:t>
            </a:r>
            <a:r>
              <a:rPr kumimoji="0" lang="fr-FR" altLang="fr-FR" sz="2000" b="0" i="0" u="none" strike="noStrike" cap="none" normalizeH="0" baseline="0" dirty="0" err="1">
                <a:ln>
                  <a:noFill/>
                </a:ln>
                <a:solidFill>
                  <a:schemeClr val="tx1"/>
                </a:solidFill>
                <a:effectLst/>
                <a:latin typeface="Abadi" panose="020B0604020104020204" pitchFamily="34" charset="0"/>
              </a:rPr>
              <a:t>parameters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orbit</a:t>
            </a:r>
            <a:r>
              <a:rPr kumimoji="0" lang="fr-FR" altLang="fr-FR" sz="2000" b="0" i="0" u="none" strike="noStrike" cap="none" normalizeH="0" baseline="0" dirty="0">
                <a:ln>
                  <a:noFill/>
                </a:ln>
                <a:solidFill>
                  <a:schemeClr val="tx1"/>
                </a:solidFill>
                <a:effectLst/>
                <a:latin typeface="Abadi" panose="020B0604020104020204" pitchFamily="34" charset="0"/>
              </a:rPr>
              <a:t>, etc.) influence the </a:t>
            </a:r>
            <a:r>
              <a:rPr kumimoji="0" lang="fr-FR" altLang="fr-FR" sz="2000" b="0" i="0" u="none" strike="noStrike" cap="none" normalizeH="0" baseline="0" dirty="0" err="1">
                <a:ln>
                  <a:noFill/>
                </a:ln>
                <a:solidFill>
                  <a:schemeClr val="tx1"/>
                </a:solidFill>
                <a:effectLst/>
                <a:latin typeface="Abadi" panose="020B0604020104020204" pitchFamily="34" charset="0"/>
              </a:rPr>
              <a:t>decision</a:t>
            </a:r>
            <a:r>
              <a:rPr kumimoji="0" lang="fr-FR" altLang="fr-FR" sz="2000" b="0" i="0" u="none" strike="noStrike" cap="none" normalizeH="0" baseline="0" dirty="0">
                <a:ln>
                  <a:noFill/>
                </a:ln>
                <a:solidFill>
                  <a:schemeClr val="tx1"/>
                </a:solidFill>
                <a:effectLst/>
                <a:latin typeface="Abadi" panose="020B0604020104020204" pitchFamily="34" charset="0"/>
              </a:rPr>
              <a:t> to </a:t>
            </a:r>
            <a:r>
              <a:rPr kumimoji="0" lang="fr-FR" altLang="fr-FR" sz="2000" b="0" i="0" u="none" strike="noStrike" cap="none" normalizeH="0" baseline="0" dirty="0" err="1">
                <a:ln>
                  <a:noFill/>
                </a:ln>
                <a:solidFill>
                  <a:schemeClr val="tx1"/>
                </a:solidFill>
                <a:effectLst/>
                <a:latin typeface="Abadi" panose="020B0604020104020204" pitchFamily="34" charset="0"/>
              </a:rPr>
              <a:t>reuse</a:t>
            </a:r>
            <a:r>
              <a:rPr kumimoji="0" lang="fr-FR" altLang="fr-FR" sz="2000" b="0" i="0" u="none" strike="noStrike" cap="none" normalizeH="0" baseline="0" dirty="0">
                <a:ln>
                  <a:noFill/>
                </a:ln>
                <a:solidFill>
                  <a:schemeClr val="tx1"/>
                </a:solidFill>
                <a:effectLst/>
                <a:latin typeface="Abadi" panose="020B0604020104020204" pitchFamily="34" charset="0"/>
              </a:rPr>
              <a:t> or sacrifice the first stage?</a:t>
            </a:r>
          </a:p>
          <a:p>
            <a:pPr marL="457200" lvl="1" indent="0" eaLnBrk="0" fontAlgn="base" hangingPunct="0">
              <a:lnSpc>
                <a:spcPct val="100000"/>
              </a:lnSpc>
              <a:spcBef>
                <a:spcPct val="0"/>
              </a:spcBef>
              <a:spcAft>
                <a:spcPct val="0"/>
              </a:spcAft>
              <a:buNone/>
            </a:pPr>
            <a:r>
              <a:rPr kumimoji="0" lang="fr-FR" altLang="fr-FR" sz="2000" b="0" i="0" u="none" strike="noStrike" cap="none" normalizeH="0" baseline="0" dirty="0">
                <a:ln>
                  <a:noFill/>
                </a:ln>
                <a:solidFill>
                  <a:schemeClr val="tx1"/>
                </a:solidFill>
                <a:effectLst/>
                <a:latin typeface="Abadi" panose="020B0604020104020204" pitchFamily="34" charset="0"/>
              </a:rPr>
              <a:t>How can </a:t>
            </a:r>
            <a:r>
              <a:rPr kumimoji="0" lang="fr-FR" altLang="fr-FR" sz="2000" b="0" i="0" u="none" strike="noStrike" cap="none" normalizeH="0" baseline="0" dirty="0" err="1">
                <a:ln>
                  <a:noFill/>
                </a:ln>
                <a:solidFill>
                  <a:schemeClr val="tx1"/>
                </a:solidFill>
                <a:effectLst/>
                <a:latin typeface="Abadi" panose="020B0604020104020204" pitchFamily="34" charset="0"/>
              </a:rPr>
              <a:t>Space</a:t>
            </a:r>
            <a:r>
              <a:rPr kumimoji="0" lang="fr-FR" altLang="fr-FR" sz="2000" b="0" i="0" u="none" strike="noStrike" cap="none" normalizeH="0" baseline="0" dirty="0">
                <a:ln>
                  <a:noFill/>
                </a:ln>
                <a:solidFill>
                  <a:schemeClr val="tx1"/>
                </a:solidFill>
                <a:effectLst/>
                <a:latin typeface="Abadi" panose="020B0604020104020204" pitchFamily="34" charset="0"/>
              </a:rPr>
              <a:t> Y, a new </a:t>
            </a:r>
            <a:r>
              <a:rPr kumimoji="0" lang="fr-FR" altLang="fr-FR" sz="2000" b="0" i="0" u="none" strike="noStrike" cap="none" normalizeH="0" baseline="0" dirty="0" err="1">
                <a:ln>
                  <a:noFill/>
                </a:ln>
                <a:solidFill>
                  <a:schemeClr val="tx1"/>
                </a:solidFill>
                <a:effectLst/>
                <a:latin typeface="Abadi" panose="020B0604020104020204" pitchFamily="34" charset="0"/>
              </a:rPr>
              <a:t>competitor</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estimate</a:t>
            </a:r>
            <a:r>
              <a:rPr kumimoji="0" lang="fr-FR" altLang="fr-FR" sz="2000" b="0" i="0" u="none" strike="noStrike" cap="none" normalizeH="0" baseline="0" dirty="0">
                <a:ln>
                  <a:noFill/>
                </a:ln>
                <a:solidFill>
                  <a:schemeClr val="tx1"/>
                </a:solidFill>
                <a:effectLst/>
                <a:latin typeface="Abadi" panose="020B0604020104020204" pitchFamily="34" charset="0"/>
              </a:rPr>
              <a:t> launch </a:t>
            </a:r>
            <a:r>
              <a:rPr kumimoji="0" lang="fr-FR" altLang="fr-FR" sz="2000" b="0" i="0" u="none" strike="noStrike" cap="none" normalizeH="0" baseline="0" dirty="0" err="1">
                <a:ln>
                  <a:noFill/>
                </a:ln>
                <a:solidFill>
                  <a:schemeClr val="tx1"/>
                </a:solidFill>
                <a:effectLst/>
                <a:latin typeface="Abadi" panose="020B0604020104020204" pitchFamily="34" charset="0"/>
              </a:rPr>
              <a:t>costs</a:t>
            </a:r>
            <a:r>
              <a:rPr kumimoji="0" lang="fr-FR" altLang="fr-FR" sz="2000" b="0" i="0" u="none" strike="noStrike" cap="none" normalizeH="0" baseline="0" dirty="0">
                <a:ln>
                  <a:noFill/>
                </a:ln>
                <a:solidFill>
                  <a:schemeClr val="tx1"/>
                </a:solidFill>
                <a:effectLst/>
                <a:latin typeface="Abadi" panose="020B0604020104020204" pitchFamily="34" charset="0"/>
              </a:rPr>
              <a:t> and </a:t>
            </a:r>
            <a:r>
              <a:rPr kumimoji="0" lang="fr-FR" altLang="fr-FR" sz="2000" b="0" i="0" u="none" strike="noStrike" cap="none" normalizeH="0" baseline="0" dirty="0" err="1">
                <a:ln>
                  <a:noFill/>
                </a:ln>
                <a:solidFill>
                  <a:schemeClr val="tx1"/>
                </a:solidFill>
                <a:effectLst/>
                <a:latin typeface="Abadi" panose="020B0604020104020204" pitchFamily="34" charset="0"/>
              </a:rPr>
              <a:t>remain</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competitive</a:t>
            </a:r>
            <a:r>
              <a:rPr kumimoji="0" lang="fr-FR" altLang="fr-FR" sz="2000" b="0" i="0" u="none" strike="noStrike" cap="none" normalizeH="0" baseline="0" dirty="0">
                <a:ln>
                  <a:noFill/>
                </a:ln>
                <a:solidFill>
                  <a:schemeClr val="tx1"/>
                </a:solidFill>
                <a:effectLst/>
                <a:latin typeface="Abadi" panose="020B0604020104020204" pitchFamily="34" charset="0"/>
              </a:rPr>
              <a:t>?</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4837879"/>
            <a:ext cx="10723945" cy="669542"/>
          </a:xfrm>
          <a:prstGeom prst="rect">
            <a:avLst/>
          </a:prstGeom>
        </p:spPr>
        <p:txBody>
          <a:bodyPr lIns="91440" tIns="45720" rIns="91440" bIns="45720" anchor="t">
            <a:normAutofit fontScale="92500"/>
          </a:bodyPr>
          <a:lstStyle/>
          <a:p>
            <a:pPr marL="0" indent="0">
              <a:lnSpc>
                <a:spcPct val="100000"/>
              </a:lnSpc>
              <a:spcBef>
                <a:spcPts val="1400"/>
              </a:spcBef>
              <a:buNone/>
            </a:pPr>
            <a:r>
              <a:rPr lang="en-US" sz="2200" dirty="0" err="1">
                <a:solidFill>
                  <a:schemeClr val="accent3">
                    <a:lumMod val="25000"/>
                  </a:schemeClr>
                </a:solidFill>
                <a:latin typeface="Abadi"/>
              </a:rPr>
              <a:t>Sscreenshot</a:t>
            </a:r>
            <a:r>
              <a:rPr lang="en-US" sz="2200" dirty="0">
                <a:solidFill>
                  <a:schemeClr val="accent3">
                    <a:lumMod val="25000"/>
                  </a:schemeClr>
                </a:solidFill>
                <a:latin typeface="Abadi"/>
              </a:rPr>
              <a: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 CCAFS SLC-40</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 Launch site with highest success ratio</a:t>
            </a:r>
          </a:p>
        </p:txBody>
      </p:sp>
      <p:pic>
        <p:nvPicPr>
          <p:cNvPr id="7" name="Image 6">
            <a:extLst>
              <a:ext uri="{FF2B5EF4-FFF2-40B4-BE49-F238E27FC236}">
                <a16:creationId xmlns:a16="http://schemas.microsoft.com/office/drawing/2014/main" id="{FD2B0C9F-C6A5-438F-BB59-35E234CDF94C}"/>
              </a:ext>
            </a:extLst>
          </p:cNvPr>
          <p:cNvPicPr>
            <a:picLocks noChangeAspect="1"/>
          </p:cNvPicPr>
          <p:nvPr/>
        </p:nvPicPr>
        <p:blipFill>
          <a:blip r:embed="rId3"/>
          <a:stretch>
            <a:fillRect/>
          </a:stretch>
        </p:blipFill>
        <p:spPr>
          <a:xfrm>
            <a:off x="770011" y="1534906"/>
            <a:ext cx="10723946" cy="30480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5407813"/>
            <a:ext cx="10770348" cy="911538"/>
          </a:xfrm>
          <a:prstGeom prst="rect">
            <a:avLst/>
          </a:prstGeom>
        </p:spPr>
        <p:txBody>
          <a:bodyPr lIns="91440" tIns="45720" rIns="91440" bIns="45720" anchor="t">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a:rPr>
              <a:t>With low payload range, there is more attempts so more success rate (top image). However in the high payload range (bottom image) the success is very </a:t>
            </a:r>
            <a:r>
              <a:rPr lang="en-US" sz="2200" dirty="0" err="1">
                <a:solidFill>
                  <a:schemeClr val="accent3">
                    <a:lumMod val="25000"/>
                  </a:schemeClr>
                </a:solidFill>
                <a:latin typeface="Abadi"/>
              </a:rPr>
              <a:t>little.The</a:t>
            </a:r>
            <a:r>
              <a:rPr lang="en-US" sz="2200" dirty="0">
                <a:solidFill>
                  <a:schemeClr val="accent3">
                    <a:lumMod val="25000"/>
                  </a:schemeClr>
                </a:solidFill>
                <a:latin typeface="Abadi"/>
              </a:rPr>
              <a:t> booster version V1 -1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Image 3">
            <a:extLst>
              <a:ext uri="{FF2B5EF4-FFF2-40B4-BE49-F238E27FC236}">
                <a16:creationId xmlns:a16="http://schemas.microsoft.com/office/drawing/2014/main" id="{36F512A5-C2B8-4884-824F-57213FEE1E2B}"/>
              </a:ext>
            </a:extLst>
          </p:cNvPr>
          <p:cNvPicPr>
            <a:picLocks noChangeAspect="1"/>
          </p:cNvPicPr>
          <p:nvPr/>
        </p:nvPicPr>
        <p:blipFill>
          <a:blip r:embed="rId3"/>
          <a:stretch>
            <a:fillRect/>
          </a:stretch>
        </p:blipFill>
        <p:spPr>
          <a:xfrm>
            <a:off x="859349" y="1416521"/>
            <a:ext cx="10591672" cy="2230569"/>
          </a:xfrm>
          <a:prstGeom prst="rect">
            <a:avLst/>
          </a:prstGeom>
        </p:spPr>
      </p:pic>
      <p:pic>
        <p:nvPicPr>
          <p:cNvPr id="7" name="Image 6">
            <a:extLst>
              <a:ext uri="{FF2B5EF4-FFF2-40B4-BE49-F238E27FC236}">
                <a16:creationId xmlns:a16="http://schemas.microsoft.com/office/drawing/2014/main" id="{D222D7A0-C435-49ED-8F7E-F5DA81A95A88}"/>
              </a:ext>
            </a:extLst>
          </p:cNvPr>
          <p:cNvPicPr>
            <a:picLocks noChangeAspect="1"/>
          </p:cNvPicPr>
          <p:nvPr/>
        </p:nvPicPr>
        <p:blipFill>
          <a:blip r:embed="rId4"/>
          <a:stretch>
            <a:fillRect/>
          </a:stretch>
        </p:blipFill>
        <p:spPr>
          <a:xfrm>
            <a:off x="823365" y="3327375"/>
            <a:ext cx="10591673" cy="211410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Espace réservé du texte 1">
            <a:extLst>
              <a:ext uri="{FF2B5EF4-FFF2-40B4-BE49-F238E27FC236}">
                <a16:creationId xmlns:a16="http://schemas.microsoft.com/office/drawing/2014/main" id="{3FC4E688-C326-4E8C-98E8-FC4CBD9229A1}"/>
              </a:ext>
            </a:extLst>
          </p:cNvPr>
          <p:cNvSpPr>
            <a:spLocks noGrp="1" noChangeArrowheads="1"/>
          </p:cNvSpPr>
          <p:nvPr>
            <p:ph type="body" sz="half" idx="4294967295"/>
          </p:nvPr>
        </p:nvSpPr>
        <p:spPr bwMode="auto">
          <a:xfrm>
            <a:off x="751983" y="1375839"/>
            <a:ext cx="10798886"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b="1" i="0" u="none" strike="noStrike" cap="none" normalizeH="0" baseline="0" dirty="0" err="1">
                <a:ln>
                  <a:noFill/>
                </a:ln>
                <a:solidFill>
                  <a:schemeClr val="tx1"/>
                </a:solidFill>
                <a:effectLst/>
                <a:latin typeface="Abadi" panose="020B0604020104020204" pitchFamily="34" charset="0"/>
              </a:rPr>
              <a:t>Visualization</a:t>
            </a:r>
            <a:r>
              <a:rPr kumimoji="0" lang="fr-FR" altLang="fr-FR" b="0" i="0" u="none" strike="noStrike" cap="none" normalizeH="0" baseline="0" dirty="0">
                <a:ln>
                  <a:noFill/>
                </a:ln>
                <a:solidFill>
                  <a:schemeClr val="tx1"/>
                </a:solidFill>
                <a:effectLst/>
                <a:latin typeface="Abadi" panose="020B0604020104020204" pitchFamily="34" charset="0"/>
              </a:rPr>
              <a:t>: Bar chart </a:t>
            </a:r>
            <a:r>
              <a:rPr kumimoji="0" lang="fr-FR" altLang="fr-FR" b="0" i="0" u="none" strike="noStrike" cap="none" normalizeH="0" baseline="0" dirty="0" err="1">
                <a:ln>
                  <a:noFill/>
                </a:ln>
                <a:solidFill>
                  <a:schemeClr val="tx1"/>
                </a:solidFill>
                <a:effectLst/>
                <a:latin typeface="Abadi" panose="020B0604020104020204" pitchFamily="34" charset="0"/>
              </a:rPr>
              <a:t>displaying</a:t>
            </a:r>
            <a:r>
              <a:rPr kumimoji="0" lang="fr-FR" altLang="fr-FR" b="0" i="0" u="none" strike="noStrike" cap="none" normalizeH="0" baseline="0" dirty="0">
                <a:ln>
                  <a:noFill/>
                </a:ln>
                <a:solidFill>
                  <a:schemeClr val="tx1"/>
                </a:solidFill>
                <a:effectLst/>
                <a:latin typeface="Abadi" panose="020B0604020104020204" pitchFamily="34" charset="0"/>
              </a:rPr>
              <a:t> </a:t>
            </a:r>
            <a:r>
              <a:rPr kumimoji="0" lang="fr-FR" altLang="fr-FR" b="0" i="0" u="none" strike="noStrike" cap="none" normalizeH="0" baseline="0" dirty="0" err="1">
                <a:ln>
                  <a:noFill/>
                </a:ln>
                <a:solidFill>
                  <a:schemeClr val="tx1"/>
                </a:solidFill>
                <a:effectLst/>
                <a:latin typeface="Abadi" panose="020B0604020104020204" pitchFamily="34" charset="0"/>
              </a:rPr>
              <a:t>accuracy</a:t>
            </a:r>
            <a:r>
              <a:rPr kumimoji="0" lang="fr-FR" altLang="fr-FR" b="0" i="0" u="none" strike="noStrike" cap="none" normalizeH="0" baseline="0" dirty="0">
                <a:ln>
                  <a:noFill/>
                </a:ln>
                <a:solidFill>
                  <a:schemeClr val="tx1"/>
                </a:solidFill>
                <a:effectLst/>
                <a:latin typeface="Abadi" panose="020B0604020104020204" pitchFamily="34" charset="0"/>
              </a:rPr>
              <a:t> percentages for </a:t>
            </a:r>
            <a:r>
              <a:rPr kumimoji="0" lang="fr-FR" altLang="fr-FR" b="0" i="0" u="none" strike="noStrike" cap="none" normalizeH="0" baseline="0" dirty="0" err="1">
                <a:ln>
                  <a:noFill/>
                </a:ln>
                <a:solidFill>
                  <a:schemeClr val="tx1"/>
                </a:solidFill>
                <a:effectLst/>
                <a:latin typeface="Abadi" panose="020B0604020104020204" pitchFamily="34" charset="0"/>
              </a:rPr>
              <a:t>each</a:t>
            </a:r>
            <a:r>
              <a:rPr kumimoji="0" lang="fr-FR" altLang="fr-FR" b="0" i="0" u="none" strike="noStrike" cap="none" normalizeH="0" baseline="0" dirty="0">
                <a:ln>
                  <a:noFill/>
                </a:ln>
                <a:solidFill>
                  <a:schemeClr val="tx1"/>
                </a:solidFill>
                <a:effectLst/>
                <a:latin typeface="Abadi" panose="020B0604020104020204" pitchFamily="34" charset="0"/>
              </a:rPr>
              <a:t> model:</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Logistic</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Regression</a:t>
            </a:r>
            <a:r>
              <a:rPr kumimoji="0" lang="fr-FR" altLang="fr-FR" sz="2000" b="0" i="0" u="none" strike="noStrike" cap="none" normalizeH="0" baseline="0" dirty="0">
                <a:ln>
                  <a:noFill/>
                </a:ln>
                <a:solidFill>
                  <a:schemeClr val="tx1"/>
                </a:solidFill>
                <a:effectLst/>
                <a:latin typeface="Abadi" panose="020B0604020104020204" pitchFamily="34" charset="0"/>
              </a:rPr>
              <a:t>: </a:t>
            </a:r>
            <a:r>
              <a:rPr lang="fr-FR" sz="2000" b="1" i="0" dirty="0">
                <a:effectLst/>
                <a:latin typeface="Abadi" panose="020B0604020104020204" pitchFamily="34" charset="0"/>
              </a:rPr>
              <a:t>84.64</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Decision</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Tree</a:t>
            </a:r>
            <a:r>
              <a:rPr kumimoji="0" lang="fr-FR" altLang="fr-FR" sz="2000" b="0" i="0" u="none" strike="noStrike" cap="none" normalizeH="0" baseline="0" dirty="0">
                <a:ln>
                  <a:noFill/>
                </a:ln>
                <a:solidFill>
                  <a:schemeClr val="tx1"/>
                </a:solidFill>
                <a:effectLst/>
                <a:latin typeface="Abadi" panose="020B0604020104020204" pitchFamily="34" charset="0"/>
              </a:rPr>
              <a:t>: </a:t>
            </a:r>
            <a:r>
              <a:rPr lang="fr-FR" sz="2000" b="1" i="0" dirty="0">
                <a:effectLst/>
                <a:latin typeface="Abadi" panose="020B0604020104020204" pitchFamily="34" charset="0"/>
              </a:rPr>
              <a:t>88.92</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a:ln>
                  <a:noFill/>
                </a:ln>
                <a:solidFill>
                  <a:schemeClr val="tx1"/>
                </a:solidFill>
                <a:effectLst/>
                <a:latin typeface="Abadi" panose="020B0604020104020204" pitchFamily="34" charset="0"/>
              </a:rPr>
              <a:t>SVM: </a:t>
            </a:r>
            <a:r>
              <a:rPr lang="fr-FR" sz="2000" b="1" i="0" dirty="0">
                <a:effectLst/>
                <a:latin typeface="Abadi" panose="020B0604020104020204" pitchFamily="34" charset="0"/>
              </a:rPr>
              <a:t>84.82 </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a:ln>
                  <a:noFill/>
                </a:ln>
                <a:solidFill>
                  <a:schemeClr val="tx1"/>
                </a:solidFill>
                <a:effectLst/>
                <a:latin typeface="Abadi" panose="020B0604020104020204" pitchFamily="34" charset="0"/>
              </a:rPr>
              <a:t>K </a:t>
            </a:r>
            <a:r>
              <a:rPr kumimoji="0" lang="fr-FR" altLang="fr-FR" sz="2000" b="0" i="0" u="none" strike="noStrike" cap="none" normalizeH="0" baseline="0" dirty="0" err="1">
                <a:ln>
                  <a:noFill/>
                </a:ln>
                <a:solidFill>
                  <a:schemeClr val="tx1"/>
                </a:solidFill>
                <a:effectLst/>
                <a:latin typeface="Abadi" panose="020B0604020104020204" pitchFamily="34" charset="0"/>
              </a:rPr>
              <a:t>Nearest</a:t>
            </a:r>
            <a:r>
              <a:rPr kumimoji="0" lang="fr-FR" altLang="fr-FR" sz="2000" b="0" i="0" u="none" strike="noStrike" cap="none" normalizeH="0" baseline="0" dirty="0">
                <a:ln>
                  <a:noFill/>
                </a:ln>
                <a:solidFill>
                  <a:schemeClr val="tx1"/>
                </a:solidFill>
                <a:effectLst/>
                <a:latin typeface="Abadi" panose="020B0604020104020204" pitchFamily="34" charset="0"/>
              </a:rPr>
              <a:t> Neighbors: </a:t>
            </a:r>
            <a:r>
              <a:rPr kumimoji="0" lang="fr-FR" altLang="fr-FR" sz="2000" b="1" i="0" u="none" strike="noStrike" cap="none" normalizeH="0" baseline="0" dirty="0">
                <a:ln>
                  <a:noFill/>
                </a:ln>
                <a:solidFill>
                  <a:schemeClr val="tx1"/>
                </a:solidFill>
                <a:effectLst/>
                <a:latin typeface="Abadi" panose="020B0604020104020204" pitchFamily="34" charset="0"/>
              </a:rPr>
              <a:t>84.82</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None/>
            </a:pPr>
            <a:endParaRPr kumimoji="0" lang="fr-FR" altLang="fr-FR" sz="20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b="1" i="0" u="none" strike="noStrike" cap="none" normalizeH="0" baseline="0" dirty="0">
                <a:ln>
                  <a:noFill/>
                </a:ln>
                <a:solidFill>
                  <a:schemeClr val="tx1"/>
                </a:solidFill>
                <a:effectLst/>
                <a:latin typeface="Abadi" panose="020B0604020104020204" pitchFamily="34" charset="0"/>
              </a:rPr>
              <a:t>Conclusion</a:t>
            </a:r>
            <a:r>
              <a:rPr kumimoji="0" lang="fr-FR" altLang="fr-FR" b="0" i="0" u="none" strike="noStrike" cap="none" normalizeH="0" baseline="0" dirty="0">
                <a:ln>
                  <a:noFill/>
                </a:ln>
                <a:solidFill>
                  <a:schemeClr val="tx1"/>
                </a:solidFill>
                <a:effectLst/>
                <a:latin typeface="Abadi" panose="020B0604020104020204" pitchFamily="34" charset="0"/>
              </a:rPr>
              <a:t>: </a:t>
            </a:r>
            <a:r>
              <a:rPr kumimoji="0" lang="fr-FR" altLang="fr-FR" b="0" i="0" u="none" strike="noStrike" cap="none" normalizeH="0" baseline="0" dirty="0" err="1">
                <a:ln>
                  <a:noFill/>
                </a:ln>
                <a:solidFill>
                  <a:schemeClr val="tx1"/>
                </a:solidFill>
                <a:effectLst/>
                <a:latin typeface="Abadi" panose="020B0604020104020204" pitchFamily="34" charset="0"/>
              </a:rPr>
              <a:t>Decision</a:t>
            </a:r>
            <a:r>
              <a:rPr kumimoji="0" lang="fr-FR" altLang="fr-FR" b="0" i="0" u="none" strike="noStrike" cap="none" normalizeH="0" baseline="0" dirty="0">
                <a:ln>
                  <a:noFill/>
                </a:ln>
                <a:solidFill>
                  <a:schemeClr val="tx1"/>
                </a:solidFill>
                <a:effectLst/>
                <a:latin typeface="Abadi" panose="020B0604020104020204" pitchFamily="34" charset="0"/>
              </a:rPr>
              <a:t> </a:t>
            </a:r>
            <a:r>
              <a:rPr kumimoji="0" lang="fr-FR" altLang="fr-FR" b="0" i="0" u="none" strike="noStrike" cap="none" normalizeH="0" baseline="0" dirty="0" err="1">
                <a:ln>
                  <a:noFill/>
                </a:ln>
                <a:solidFill>
                  <a:schemeClr val="tx1"/>
                </a:solidFill>
                <a:effectLst/>
                <a:latin typeface="Abadi" panose="020B0604020104020204" pitchFamily="34" charset="0"/>
              </a:rPr>
              <a:t>Tree</a:t>
            </a:r>
            <a:r>
              <a:rPr kumimoji="0" lang="fr-FR" altLang="fr-FR" b="0" i="0" u="none" strike="noStrike" cap="none" normalizeH="0" baseline="0" dirty="0">
                <a:ln>
                  <a:noFill/>
                </a:ln>
                <a:solidFill>
                  <a:schemeClr val="tx1"/>
                </a:solidFill>
                <a:effectLst/>
                <a:latin typeface="Abadi" panose="020B0604020104020204" pitchFamily="34" charset="0"/>
              </a:rPr>
              <a:t> Classifier </a:t>
            </a:r>
            <a:r>
              <a:rPr kumimoji="0" lang="fr-FR" altLang="fr-FR" b="0" i="0" u="none" strike="noStrike" cap="none" normalizeH="0" baseline="0" dirty="0" err="1">
                <a:ln>
                  <a:noFill/>
                </a:ln>
                <a:solidFill>
                  <a:schemeClr val="tx1"/>
                </a:solidFill>
                <a:effectLst/>
                <a:latin typeface="Abadi" panose="020B0604020104020204" pitchFamily="34" charset="0"/>
              </a:rPr>
              <a:t>achieved</a:t>
            </a:r>
            <a:r>
              <a:rPr kumimoji="0" lang="fr-FR" altLang="fr-FR" b="0" i="0" u="none" strike="noStrike" cap="none" normalizeH="0" baseline="0" dirty="0">
                <a:ln>
                  <a:noFill/>
                </a:ln>
                <a:solidFill>
                  <a:schemeClr val="tx1"/>
                </a:solidFill>
                <a:effectLst/>
                <a:latin typeface="Abadi" panose="020B0604020104020204" pitchFamily="34" charset="0"/>
              </a:rPr>
              <a:t> the </a:t>
            </a:r>
            <a:r>
              <a:rPr kumimoji="0" lang="fr-FR" altLang="fr-FR" b="0" i="0" u="none" strike="noStrike" cap="none" normalizeH="0" baseline="0" dirty="0" err="1">
                <a:ln>
                  <a:noFill/>
                </a:ln>
                <a:solidFill>
                  <a:schemeClr val="tx1"/>
                </a:solidFill>
                <a:effectLst/>
                <a:latin typeface="Abadi" panose="020B0604020104020204" pitchFamily="34" charset="0"/>
              </a:rPr>
              <a:t>highest</a:t>
            </a:r>
            <a:r>
              <a:rPr kumimoji="0" lang="fr-FR" altLang="fr-FR" b="0" i="0" u="none" strike="noStrike" cap="none" normalizeH="0" baseline="0" dirty="0">
                <a:ln>
                  <a:noFill/>
                </a:ln>
                <a:solidFill>
                  <a:schemeClr val="tx1"/>
                </a:solidFill>
                <a:effectLst/>
                <a:latin typeface="Abadi" panose="020B0604020104020204" pitchFamily="34" charset="0"/>
              </a:rPr>
              <a:t> classification </a:t>
            </a:r>
            <a:r>
              <a:rPr kumimoji="0" lang="fr-FR" altLang="fr-FR" b="0" i="0" u="none" strike="noStrike" cap="none" normalizeH="0" baseline="0" dirty="0" err="1">
                <a:ln>
                  <a:noFill/>
                </a:ln>
                <a:solidFill>
                  <a:schemeClr val="tx1"/>
                </a:solidFill>
                <a:effectLst/>
                <a:latin typeface="Abadi" panose="020B0604020104020204" pitchFamily="34" charset="0"/>
              </a:rPr>
              <a:t>accuracy</a:t>
            </a:r>
            <a:r>
              <a:rPr kumimoji="0" lang="fr-FR" altLang="fr-FR" b="0" i="0" u="none" strike="noStrike" cap="none" normalizeH="0" baseline="0" dirty="0">
                <a:ln>
                  <a:noFill/>
                </a:ln>
                <a:solidFill>
                  <a:schemeClr val="tx1"/>
                </a:solidFill>
                <a:effectLst/>
                <a:latin typeface="Abadi" panose="020B0604020104020204" pitchFamily="34" charset="0"/>
              </a:rPr>
              <a:t> at 88.92%, </a:t>
            </a:r>
            <a:r>
              <a:rPr kumimoji="0" lang="fr-FR" altLang="fr-FR" b="0" i="0" u="none" strike="noStrike" cap="none" normalizeH="0" baseline="0" dirty="0" err="1">
                <a:ln>
                  <a:noFill/>
                </a:ln>
                <a:solidFill>
                  <a:schemeClr val="tx1"/>
                </a:solidFill>
                <a:effectLst/>
                <a:latin typeface="Abadi" panose="020B0604020104020204" pitchFamily="34" charset="0"/>
              </a:rPr>
              <a:t>making</a:t>
            </a:r>
            <a:r>
              <a:rPr kumimoji="0" lang="fr-FR" altLang="fr-FR" b="0" i="0" u="none" strike="noStrike" cap="none" normalizeH="0" baseline="0" dirty="0">
                <a:ln>
                  <a:noFill/>
                </a:ln>
                <a:solidFill>
                  <a:schemeClr val="tx1"/>
                </a:solidFill>
                <a:effectLst/>
                <a:latin typeface="Abadi" panose="020B0604020104020204" pitchFamily="34" charset="0"/>
              </a:rPr>
              <a:t> </a:t>
            </a:r>
            <a:r>
              <a:rPr kumimoji="0" lang="fr-FR" altLang="fr-FR" b="0" i="0" u="none" strike="noStrike" cap="none" normalizeH="0" baseline="0" dirty="0" err="1">
                <a:ln>
                  <a:noFill/>
                </a:ln>
                <a:solidFill>
                  <a:schemeClr val="tx1"/>
                </a:solidFill>
                <a:effectLst/>
                <a:latin typeface="Abadi" panose="020B0604020104020204" pitchFamily="34" charset="0"/>
              </a:rPr>
              <a:t>it</a:t>
            </a:r>
            <a:r>
              <a:rPr kumimoji="0" lang="fr-FR" altLang="fr-FR" b="0" i="0" u="none" strike="noStrike" cap="none" normalizeH="0" baseline="0" dirty="0">
                <a:ln>
                  <a:noFill/>
                </a:ln>
                <a:solidFill>
                  <a:schemeClr val="tx1"/>
                </a:solidFill>
                <a:effectLst/>
                <a:latin typeface="Abadi" panose="020B0604020104020204" pitchFamily="34" charset="0"/>
              </a:rPr>
              <a:t> the best-</a:t>
            </a:r>
            <a:r>
              <a:rPr kumimoji="0" lang="fr-FR" altLang="fr-FR" b="0" i="0" u="none" strike="noStrike" cap="none" normalizeH="0" baseline="0" dirty="0" err="1">
                <a:ln>
                  <a:noFill/>
                </a:ln>
                <a:solidFill>
                  <a:schemeClr val="tx1"/>
                </a:solidFill>
                <a:effectLst/>
                <a:latin typeface="Abadi" panose="020B0604020104020204" pitchFamily="34" charset="0"/>
              </a:rPr>
              <a:t>performing</a:t>
            </a:r>
            <a:r>
              <a:rPr kumimoji="0" lang="fr-FR" altLang="fr-FR" b="0" i="0" u="none" strike="noStrike" cap="none" normalizeH="0" baseline="0" dirty="0">
                <a:ln>
                  <a:noFill/>
                </a:ln>
                <a:solidFill>
                  <a:schemeClr val="tx1"/>
                </a:solidFill>
                <a:effectLst/>
                <a:latin typeface="Abadi" panose="020B0604020104020204" pitchFamily="34" charset="0"/>
              </a:rPr>
              <a:t> model.</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170811" y="1477882"/>
            <a:ext cx="4114800" cy="454769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confusion matrix is Decision Tree hers. It shows that it performed 12 True Positive, 3 False Negative, 0 False Positive and 3 True Negative. That is to say it only make mistake by predicted three success land instead of predict fail.</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 2">
            <a:extLst>
              <a:ext uri="{FF2B5EF4-FFF2-40B4-BE49-F238E27FC236}">
                <a16:creationId xmlns:a16="http://schemas.microsoft.com/office/drawing/2014/main" id="{CF7F16E2-18E1-476D-8CEB-A0F5B94FB4C2}"/>
              </a:ext>
            </a:extLst>
          </p:cNvPr>
          <p:cNvPicPr>
            <a:picLocks noChangeAspect="1"/>
          </p:cNvPicPr>
          <p:nvPr/>
        </p:nvPicPr>
        <p:blipFill>
          <a:blip r:embed="rId3"/>
          <a:stretch>
            <a:fillRect/>
          </a:stretch>
        </p:blipFill>
        <p:spPr>
          <a:xfrm>
            <a:off x="770011" y="1496735"/>
            <a:ext cx="5704446" cy="4930476"/>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Espace réservé du contenu 1">
            <a:extLst>
              <a:ext uri="{FF2B5EF4-FFF2-40B4-BE49-F238E27FC236}">
                <a16:creationId xmlns:a16="http://schemas.microsoft.com/office/drawing/2014/main" id="{8F7064DD-5820-4E7A-B8BC-808CAE6184BD}"/>
              </a:ext>
            </a:extLst>
          </p:cNvPr>
          <p:cNvSpPr>
            <a:spLocks noGrp="1" noChangeArrowheads="1"/>
          </p:cNvSpPr>
          <p:nvPr>
            <p:ph sz="half" idx="4294967295"/>
          </p:nvPr>
        </p:nvSpPr>
        <p:spPr bwMode="auto">
          <a:xfrm>
            <a:off x="769865" y="1136065"/>
            <a:ext cx="10515673" cy="45858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fr-FR" altLang="fr-FR" b="1" i="0" u="none" strike="noStrike" cap="none" normalizeH="0" baseline="0" dirty="0">
                <a:ln>
                  <a:noFill/>
                </a:ln>
                <a:solidFill>
                  <a:schemeClr val="tx1"/>
                </a:solidFill>
                <a:effectLst/>
                <a:latin typeface="Abadi" panose="020B0604020104020204" pitchFamily="34" charset="0"/>
              </a:rPr>
              <a:t>Key </a:t>
            </a:r>
            <a:r>
              <a:rPr kumimoji="0" lang="fr-FR" altLang="fr-FR" b="1" i="0" u="none" strike="noStrike" cap="none" normalizeH="0" baseline="0" dirty="0" err="1">
                <a:ln>
                  <a:noFill/>
                </a:ln>
                <a:solidFill>
                  <a:schemeClr val="tx1"/>
                </a:solidFill>
                <a:effectLst/>
                <a:latin typeface="Abadi" panose="020B0604020104020204" pitchFamily="34" charset="0"/>
              </a:rPr>
              <a:t>Achievements</a:t>
            </a:r>
            <a:r>
              <a:rPr kumimoji="0" lang="fr-FR" altLang="fr-FR"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Developed</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advanced</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models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achieving</a:t>
            </a:r>
            <a:r>
              <a:rPr kumimoji="0" lang="fr-FR" altLang="fr-FR" sz="2000" b="0" i="0" u="none" strike="noStrike" cap="none" normalizeH="0" baseline="0" dirty="0">
                <a:ln>
                  <a:noFill/>
                </a:ln>
                <a:solidFill>
                  <a:schemeClr val="tx1"/>
                </a:solidFill>
                <a:effectLst/>
                <a:latin typeface="Abadi" panose="020B0604020104020204" pitchFamily="34" charset="0"/>
              </a:rPr>
              <a:t> up to 88% </a:t>
            </a:r>
            <a:r>
              <a:rPr kumimoji="0" lang="fr-FR" altLang="fr-FR" sz="2000" b="0" i="0" u="none" strike="noStrike" cap="none" normalizeH="0" baseline="0" dirty="0" err="1">
                <a:ln>
                  <a:noFill/>
                </a:ln>
                <a:solidFill>
                  <a:schemeClr val="tx1"/>
                </a:solidFill>
                <a:effectLst/>
                <a:latin typeface="Abadi" panose="020B0604020104020204" pitchFamily="34" charset="0"/>
              </a:rPr>
              <a:t>accuracy</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Decision</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Tree</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Designed</a:t>
            </a:r>
            <a:r>
              <a:rPr kumimoji="0" lang="fr-FR" altLang="fr-FR" sz="2000" b="0" i="0" u="none" strike="noStrike" cap="none" normalizeH="0" baseline="0" dirty="0">
                <a:ln>
                  <a:noFill/>
                </a:ln>
                <a:solidFill>
                  <a:schemeClr val="tx1"/>
                </a:solidFill>
                <a:effectLst/>
                <a:latin typeface="Abadi" panose="020B0604020104020204" pitchFamily="34" charset="0"/>
              </a:rPr>
              <a:t> interactive </a:t>
            </a:r>
            <a:r>
              <a:rPr kumimoji="0" lang="fr-FR" altLang="fr-FR" sz="2000" b="0" i="0" u="none" strike="noStrike" cap="none" normalizeH="0" baseline="0" dirty="0" err="1">
                <a:ln>
                  <a:noFill/>
                </a:ln>
                <a:solidFill>
                  <a:schemeClr val="tx1"/>
                </a:solidFill>
                <a:effectLst/>
                <a:latin typeface="Abadi" panose="020B0604020104020204" pitchFamily="34" charset="0"/>
              </a:rPr>
              <a:t>dashboards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showcasing</a:t>
            </a:r>
            <a:r>
              <a:rPr kumimoji="0" lang="fr-FR" altLang="fr-FR" sz="2000" b="0" i="0" u="none" strike="noStrike" cap="none" normalizeH="0" baseline="0" dirty="0">
                <a:ln>
                  <a:noFill/>
                </a:ln>
                <a:solidFill>
                  <a:schemeClr val="tx1"/>
                </a:solidFill>
                <a:effectLst/>
                <a:latin typeface="Abadi" panose="020B0604020104020204" pitchFamily="34" charset="0"/>
              </a:rPr>
              <a:t> data insights </a:t>
            </a:r>
            <a:r>
              <a:rPr kumimoji="0" lang="fr-FR" altLang="fr-FR" sz="2000" b="0" i="0" u="none" strike="noStrike" cap="none" normalizeH="0" baseline="0" dirty="0" err="1">
                <a:ln>
                  <a:noFill/>
                </a:ln>
                <a:solidFill>
                  <a:schemeClr val="tx1"/>
                </a:solidFill>
                <a:effectLst/>
                <a:latin typeface="Abadi" panose="020B0604020104020204" pitchFamily="34" charset="0"/>
              </a:rPr>
              <a:t>effectively</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Created</a:t>
            </a:r>
            <a:r>
              <a:rPr kumimoji="0" lang="fr-FR" altLang="fr-FR" sz="2000" b="0" i="0" u="none" strike="noStrike" cap="none" normalizeH="0" baseline="0" dirty="0">
                <a:ln>
                  <a:noFill/>
                </a:ln>
                <a:solidFill>
                  <a:schemeClr val="tx1"/>
                </a:solidFill>
                <a:effectLst/>
                <a:latin typeface="Abadi" panose="020B0604020104020204" pitchFamily="34" charset="0"/>
              </a:rPr>
              <a:t> a </a:t>
            </a:r>
            <a:r>
              <a:rPr kumimoji="0" lang="fr-FR" altLang="fr-FR" sz="2000" b="0" i="0" u="none" strike="noStrike" cap="none" normalizeH="0" baseline="0" dirty="0" err="1">
                <a:ln>
                  <a:noFill/>
                </a:ln>
                <a:solidFill>
                  <a:schemeClr val="tx1"/>
                </a:solidFill>
                <a:effectLst/>
                <a:latin typeface="Abadi" panose="020B0604020104020204" pitchFamily="34" charset="0"/>
              </a:rPr>
              <a:t>detailed</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Folium</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map</a:t>
            </a:r>
            <a:r>
              <a:rPr kumimoji="0" lang="fr-FR" altLang="fr-FR" sz="2000" b="0" i="0" u="none" strike="noStrike" cap="none" normalizeH="0" baseline="0" dirty="0">
                <a:ln>
                  <a:noFill/>
                </a:ln>
                <a:solidFill>
                  <a:schemeClr val="tx1"/>
                </a:solidFill>
                <a:effectLst/>
                <a:latin typeface="Abadi" panose="020B0604020104020204" pitchFamily="34" charset="0"/>
              </a:rPr>
              <a:t> for spatial </a:t>
            </a:r>
            <a:r>
              <a:rPr kumimoji="0" lang="fr-FR" altLang="fr-FR" sz="2000" b="0" i="0" u="none" strike="noStrike" cap="none" normalizeH="0" baseline="0" dirty="0" err="1">
                <a:ln>
                  <a:noFill/>
                </a:ln>
                <a:solidFill>
                  <a:schemeClr val="tx1"/>
                </a:solidFill>
                <a:effectLst/>
                <a:latin typeface="Abadi" panose="020B0604020104020204" pitchFamily="34" charset="0"/>
              </a:rPr>
              <a:t>analysis</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None/>
            </a:pPr>
            <a:endParaRPr kumimoji="0" lang="fr-FR" altLang="fr-FR" sz="20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fr-FR" altLang="fr-FR" b="1" i="0" u="none" strike="noStrike" cap="none" normalizeH="0" baseline="0" dirty="0" err="1">
                <a:ln>
                  <a:noFill/>
                </a:ln>
                <a:solidFill>
                  <a:schemeClr val="tx1"/>
                </a:solidFill>
                <a:effectLst/>
                <a:latin typeface="Abadi" panose="020B0604020104020204" pitchFamily="34" charset="0"/>
              </a:rPr>
              <a:t>Practical</a:t>
            </a:r>
            <a:r>
              <a:rPr kumimoji="0" lang="fr-FR" altLang="fr-FR" b="1" i="0" u="none" strike="noStrike" cap="none" normalizeH="0" baseline="0" dirty="0">
                <a:ln>
                  <a:noFill/>
                </a:ln>
                <a:solidFill>
                  <a:schemeClr val="tx1"/>
                </a:solidFill>
                <a:effectLst/>
                <a:latin typeface="Abadi" panose="020B0604020104020204" pitchFamily="34" charset="0"/>
              </a:rPr>
              <a:t> Applications</a:t>
            </a:r>
            <a:r>
              <a:rPr kumimoji="0" lang="fr-FR" altLang="fr-FR"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Predictive</a:t>
            </a:r>
            <a:r>
              <a:rPr kumimoji="0" lang="fr-FR" altLang="fr-FR" sz="2000" b="0" i="0" u="none" strike="noStrike" cap="none" normalizeH="0" baseline="0" dirty="0">
                <a:ln>
                  <a:noFill/>
                </a:ln>
                <a:solidFill>
                  <a:schemeClr val="tx1"/>
                </a:solidFill>
                <a:effectLst/>
                <a:latin typeface="Abadi" panose="020B0604020104020204" pitchFamily="34" charset="0"/>
              </a:rPr>
              <a:t> modeling techniques applicable to </a:t>
            </a:r>
            <a:r>
              <a:rPr kumimoji="0" lang="fr-FR" altLang="fr-FR" sz="2000" b="0" i="0" u="none" strike="noStrike" cap="none" normalizeH="0" baseline="0" dirty="0" err="1">
                <a:ln>
                  <a:noFill/>
                </a:ln>
                <a:solidFill>
                  <a:schemeClr val="tx1"/>
                </a:solidFill>
                <a:effectLst/>
                <a:latin typeface="Abadi" panose="020B0604020104020204" pitchFamily="34" charset="0"/>
              </a:rPr>
              <a:t>various</a:t>
            </a:r>
            <a:r>
              <a:rPr kumimoji="0" lang="fr-FR" altLang="fr-FR" sz="2000" b="0" i="0" u="none" strike="noStrike" cap="none" normalizeH="0" baseline="0" dirty="0">
                <a:ln>
                  <a:noFill/>
                </a:ln>
                <a:solidFill>
                  <a:schemeClr val="tx1"/>
                </a:solidFill>
                <a:effectLst/>
                <a:latin typeface="Abadi" panose="020B0604020104020204" pitchFamily="34" charset="0"/>
              </a:rPr>
              <a:t> industries.</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a:ln>
                  <a:noFill/>
                </a:ln>
                <a:solidFill>
                  <a:schemeClr val="tx1"/>
                </a:solidFill>
                <a:effectLst/>
                <a:latin typeface="Abadi" panose="020B0604020104020204" pitchFamily="34" charset="0"/>
              </a:rPr>
              <a:t>Interactive </a:t>
            </a:r>
            <a:r>
              <a:rPr kumimoji="0" lang="fr-FR" altLang="fr-FR" sz="2000" b="0" i="0" u="none" strike="noStrike" cap="none" normalizeH="0" baseline="0" dirty="0" err="1">
                <a:ln>
                  <a:noFill/>
                </a:ln>
                <a:solidFill>
                  <a:schemeClr val="tx1"/>
                </a:solidFill>
                <a:effectLst/>
                <a:latin typeface="Abadi" panose="020B0604020104020204" pitchFamily="34" charset="0"/>
              </a:rPr>
              <a:t>tools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empower</a:t>
            </a:r>
            <a:r>
              <a:rPr kumimoji="0" lang="fr-FR" altLang="fr-FR" sz="2000" b="0" i="0" u="none" strike="noStrike" cap="none" normalizeH="0" baseline="0" dirty="0">
                <a:ln>
                  <a:noFill/>
                </a:ln>
                <a:solidFill>
                  <a:schemeClr val="tx1"/>
                </a:solidFill>
                <a:effectLst/>
                <a:latin typeface="Abadi" panose="020B0604020104020204" pitchFamily="34" charset="0"/>
              </a:rPr>
              <a:t> data-</a:t>
            </a:r>
            <a:r>
              <a:rPr kumimoji="0" lang="fr-FR" altLang="fr-FR" sz="2000" b="0" i="0" u="none" strike="noStrike" cap="none" normalizeH="0" baseline="0" dirty="0" err="1">
                <a:ln>
                  <a:noFill/>
                </a:ln>
                <a:solidFill>
                  <a:schemeClr val="tx1"/>
                </a:solidFill>
                <a:effectLst/>
                <a:latin typeface="Abadi" panose="020B0604020104020204" pitchFamily="34" charset="0"/>
              </a:rPr>
              <a:t>driven</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decision-making</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None/>
            </a:pPr>
            <a:endParaRPr kumimoji="0" lang="fr-FR" altLang="fr-FR" sz="20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fr-FR" altLang="fr-FR" b="1" i="0" u="none" strike="noStrike" cap="none" normalizeH="0" baseline="0" dirty="0">
                <a:ln>
                  <a:noFill/>
                </a:ln>
                <a:solidFill>
                  <a:schemeClr val="tx1"/>
                </a:solidFill>
                <a:effectLst/>
                <a:latin typeface="Abadi" panose="020B0604020104020204" pitchFamily="34" charset="0"/>
              </a:rPr>
              <a:t>Final </a:t>
            </a:r>
            <a:r>
              <a:rPr kumimoji="0" lang="fr-FR" altLang="fr-FR" b="1" i="0" u="none" strike="noStrike" cap="none" normalizeH="0" baseline="0" dirty="0" err="1">
                <a:ln>
                  <a:noFill/>
                </a:ln>
                <a:solidFill>
                  <a:schemeClr val="tx1"/>
                </a:solidFill>
                <a:effectLst/>
                <a:latin typeface="Abadi" panose="020B0604020104020204" pitchFamily="34" charset="0"/>
              </a:rPr>
              <a:t>Thoughts</a:t>
            </a:r>
            <a:r>
              <a:rPr kumimoji="0" lang="fr-FR" altLang="fr-FR"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a:ln>
                  <a:noFill/>
                </a:ln>
                <a:solidFill>
                  <a:schemeClr val="tx1"/>
                </a:solidFill>
                <a:effectLst/>
                <a:latin typeface="Abadi" panose="020B0604020104020204" pitchFamily="34" charset="0"/>
              </a:rPr>
              <a:t>The </a:t>
            </a:r>
            <a:r>
              <a:rPr kumimoji="0" lang="fr-FR" altLang="fr-FR" sz="2000" b="0" i="0" u="none" strike="noStrike" cap="none" normalizeH="0" baseline="0" dirty="0" err="1">
                <a:ln>
                  <a:noFill/>
                </a:ln>
                <a:solidFill>
                  <a:schemeClr val="tx1"/>
                </a:solidFill>
                <a:effectLst/>
                <a:latin typeface="Abadi" panose="020B0604020104020204" pitchFamily="34" charset="0"/>
              </a:rPr>
              <a:t>project</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demonstrates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mastery</a:t>
            </a:r>
            <a:r>
              <a:rPr kumimoji="0" lang="fr-FR" altLang="fr-FR" sz="2000" b="0" i="0" u="none" strike="noStrike" cap="none" normalizeH="0" baseline="0" dirty="0">
                <a:ln>
                  <a:noFill/>
                </a:ln>
                <a:solidFill>
                  <a:schemeClr val="tx1"/>
                </a:solidFill>
                <a:effectLst/>
                <a:latin typeface="Abadi" panose="020B0604020104020204" pitchFamily="34" charset="0"/>
              </a:rPr>
              <a:t> of data science concepts and </a:t>
            </a:r>
            <a:r>
              <a:rPr kumimoji="0" lang="fr-FR" altLang="fr-FR" sz="2000" b="0" i="0" u="none" strike="noStrike" cap="none" normalizeH="0" baseline="0" dirty="0" err="1">
                <a:ln>
                  <a:noFill/>
                </a:ln>
                <a:solidFill>
                  <a:schemeClr val="tx1"/>
                </a:solidFill>
                <a:effectLst/>
                <a:latin typeface="Abadi" panose="020B0604020104020204" pitchFamily="34" charset="0"/>
              </a:rPr>
              <a:t>tools</a:t>
            </a:r>
            <a:r>
              <a:rPr kumimoji="0" lang="fr-FR" altLang="fr-FR" sz="2000" b="0" i="0" u="none" strike="noStrike" cap="none" normalizeH="0" baseline="0" dirty="0">
                <a:ln>
                  <a:noFill/>
                </a:ln>
                <a:solidFill>
                  <a:schemeClr val="tx1"/>
                </a:solidFill>
                <a:effectLst/>
                <a:latin typeface="Abadi" panose="020B0604020104020204" pitchFamily="34" charset="0"/>
              </a:rPr>
              <a:t>.</a:t>
            </a:r>
          </a:p>
          <a:p>
            <a:pPr marL="457200" lvl="1" indent="0" eaLnBrk="0" fontAlgn="base" hangingPunct="0">
              <a:lnSpc>
                <a:spcPct val="100000"/>
              </a:lnSpc>
              <a:spcBef>
                <a:spcPct val="0"/>
              </a:spcBef>
              <a:spcAft>
                <a:spcPct val="0"/>
              </a:spcAft>
              <a:buFontTx/>
              <a:buChar char="•"/>
            </a:pPr>
            <a:r>
              <a:rPr kumimoji="0" lang="fr-FR" altLang="fr-FR" sz="2000" b="0" i="0" u="none" strike="noStrike" cap="none" normalizeH="0" baseline="0" dirty="0" err="1">
                <a:ln>
                  <a:noFill/>
                </a:ln>
                <a:solidFill>
                  <a:schemeClr val="tx1"/>
                </a:solidFill>
                <a:effectLst/>
                <a:latin typeface="Abadi" panose="020B0604020104020204" pitchFamily="34" charset="0"/>
              </a:rPr>
              <a:t>Skills</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gained</a:t>
            </a:r>
            <a:r>
              <a:rPr kumimoji="0" lang="fr-FR" altLang="fr-FR" sz="2000" b="0" i="0" u="none" strike="noStrike" cap="none" normalizeH="0" baseline="0" dirty="0">
                <a:ln>
                  <a:noFill/>
                </a:ln>
                <a:solidFill>
                  <a:schemeClr val="tx1"/>
                </a:solidFill>
                <a:effectLst/>
                <a:latin typeface="Abadi" panose="020B0604020104020204" pitchFamily="34" charset="0"/>
              </a:rPr>
              <a:t> are </a:t>
            </a:r>
            <a:r>
              <a:rPr kumimoji="0" lang="fr-FR" altLang="fr-FR" sz="2000" b="0" i="0" u="none" strike="noStrike" cap="none" normalizeH="0" baseline="0" dirty="0" err="1">
                <a:ln>
                  <a:noFill/>
                </a:ln>
                <a:solidFill>
                  <a:schemeClr val="tx1"/>
                </a:solidFill>
                <a:effectLst/>
                <a:latin typeface="Abadi" panose="020B0604020104020204" pitchFamily="34" charset="0"/>
              </a:rPr>
              <a:t>directly</a:t>
            </a:r>
            <a:r>
              <a:rPr kumimoji="0" lang="fr-FR" altLang="fr-FR" sz="2000" b="0" i="0" u="none" strike="noStrike" cap="none" normalizeH="0" baseline="0" dirty="0">
                <a:ln>
                  <a:noFill/>
                </a:ln>
                <a:solidFill>
                  <a:schemeClr val="tx1"/>
                </a:solidFill>
                <a:effectLst/>
                <a:latin typeface="Abadi" panose="020B0604020104020204" pitchFamily="34" charset="0"/>
              </a:rPr>
              <a:t> </a:t>
            </a:r>
            <a:r>
              <a:rPr kumimoji="0" lang="fr-FR" altLang="fr-FR" sz="2000" b="0" i="0" u="none" strike="noStrike" cap="none" normalizeH="0" baseline="0" dirty="0" err="1">
                <a:ln>
                  <a:noFill/>
                </a:ln>
                <a:solidFill>
                  <a:schemeClr val="tx1"/>
                </a:solidFill>
                <a:effectLst/>
                <a:latin typeface="Abadi" panose="020B0604020104020204" pitchFamily="34" charset="0"/>
              </a:rPr>
              <a:t>transferable</a:t>
            </a:r>
            <a:r>
              <a:rPr kumimoji="0" lang="fr-FR" altLang="fr-FR" sz="2000" b="0" i="0" u="none" strike="noStrike" cap="none" normalizeH="0" baseline="0" dirty="0">
                <a:ln>
                  <a:noFill/>
                </a:ln>
                <a:solidFill>
                  <a:schemeClr val="tx1"/>
                </a:solidFill>
                <a:effectLst/>
                <a:latin typeface="Abadi" panose="020B0604020104020204" pitchFamily="34" charset="0"/>
              </a:rPr>
              <a:t> to real-world scenarios.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b="0" i="0" u="none" strike="noStrike" cap="none" normalizeH="0" baseline="0" dirty="0">
              <a:ln>
                <a:noFill/>
              </a:ln>
              <a:solidFill>
                <a:schemeClr val="tx1"/>
              </a:solidFill>
              <a:effectLst/>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299423"/>
            <a:ext cx="9687782" cy="54905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Python code sample</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Image 2">
            <a:extLst>
              <a:ext uri="{FF2B5EF4-FFF2-40B4-BE49-F238E27FC236}">
                <a16:creationId xmlns:a16="http://schemas.microsoft.com/office/drawing/2014/main" id="{FD69E1F3-D193-494A-AF51-BF03FCDFA2D1}"/>
              </a:ext>
            </a:extLst>
          </p:cNvPr>
          <p:cNvPicPr>
            <a:picLocks noChangeAspect="1"/>
          </p:cNvPicPr>
          <p:nvPr/>
        </p:nvPicPr>
        <p:blipFill>
          <a:blip r:embed="rId4"/>
          <a:stretch>
            <a:fillRect/>
          </a:stretch>
        </p:blipFill>
        <p:spPr>
          <a:xfrm>
            <a:off x="770011" y="1848473"/>
            <a:ext cx="8804913" cy="3924502"/>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 </a:t>
            </a:r>
            <a:r>
              <a:rPr lang="en-US" sz="6600" dirty="0">
                <a:solidFill>
                  <a:schemeClr val="tx1"/>
                </a:solidFill>
                <a:latin typeface="Abadi" panose="020B0604020104020204" pitchFamily="34" charset="0"/>
              </a:rPr>
              <a:t>Using the SpaceX REST API and web scraping, we collected, filtered, and cleaned launch data to predict Falcon 9 first-stage landing outcomes.</a:t>
            </a:r>
            <a:endParaRPr lang="en-US" sz="8800" dirty="0">
              <a:solidFill>
                <a:schemeClr val="tx1"/>
              </a:solidFill>
              <a:latin typeface="Abadi" panose="020B0604020104020204" pitchFamily="34" charset="0"/>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latin typeface="Abadi"/>
            </a:endParaRPr>
          </a:p>
          <a:p>
            <a:pPr marL="0" indent="0">
              <a:buNone/>
            </a:pPr>
            <a:endParaRPr lang="en-US" sz="2200" dirty="0">
              <a:latin typeface="Abadi"/>
            </a:endParaRPr>
          </a:p>
          <a:p>
            <a:pPr marL="0" indent="0">
              <a:buNone/>
            </a:pPr>
            <a:endParaRPr lang="en-US" sz="2200" dirty="0">
              <a:latin typeface="Abadi"/>
            </a:endParaRPr>
          </a:p>
          <a:p>
            <a:pPr marL="0" indent="0">
              <a:buNone/>
            </a:pPr>
            <a:r>
              <a:rPr lang="en-US" sz="2200" dirty="0">
                <a:latin typeface="Abadi"/>
              </a:rPr>
              <a:t>[Start] → [Access SpaceX API] → [Extract Launch Data] → [Web Scraping] →[Extract Booster &amp; Site Info] → [Data Cleaning &amp; Processing] → [Store in Database] → [Dataset Ready for Analysis] → [End]</a:t>
            </a:r>
          </a:p>
          <a:p>
            <a:pPr marL="0" indent="0">
              <a:buNone/>
            </a:pPr>
            <a:endParaRPr lang="en-US" sz="2200" dirty="0">
              <a:solidFill>
                <a:srgbClr val="1C7DDB"/>
              </a:solidFill>
              <a:latin typeface="Abad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85000" lnSpcReduction="10000"/>
          </a:bodyPr>
          <a:lstStyle/>
          <a:p>
            <a:r>
              <a:rPr lang="en-US" sz="1600" b="1" dirty="0"/>
              <a:t>Sources Used</a:t>
            </a:r>
            <a:r>
              <a:rPr lang="en-US" sz="1600" dirty="0"/>
              <a:t>:</a:t>
            </a:r>
          </a:p>
          <a:p>
            <a:pPr lvl="1"/>
            <a:r>
              <a:rPr lang="en-US" sz="1200" dirty="0"/>
              <a:t>SpaceX REST API: Extracted data including mission launch dates, rocket types, payloads, and landing outcomes.</a:t>
            </a:r>
          </a:p>
          <a:p>
            <a:pPr lvl="1"/>
            <a:r>
              <a:rPr lang="en-US" sz="1200" dirty="0"/>
              <a:t>Supplementary datasets: Used open data repositories to enrich analysis where necessary.</a:t>
            </a:r>
          </a:p>
          <a:p>
            <a:r>
              <a:rPr lang="en-US" sz="1600" b="1" dirty="0"/>
              <a:t>Data Retrieval Techniques</a:t>
            </a:r>
            <a:r>
              <a:rPr lang="en-US" sz="1600" dirty="0"/>
              <a:t>:</a:t>
            </a:r>
          </a:p>
          <a:p>
            <a:pPr lvl="1"/>
            <a:r>
              <a:rPr lang="en-US" sz="1200" dirty="0"/>
              <a:t>API Calls: Implemented GET requests to fetch real-time mission data.</a:t>
            </a:r>
          </a:p>
          <a:p>
            <a:pPr lvl="1"/>
            <a:r>
              <a:rPr lang="en-US" sz="1200" dirty="0"/>
              <a:t>Data Cleaning: Addressed missing values, standardized formats, and handled anomalies.</a:t>
            </a:r>
          </a:p>
          <a:p>
            <a:pPr lvl="1"/>
            <a:r>
              <a:rPr lang="en-US" sz="1200" dirty="0"/>
              <a:t>Data Storage: Stored data locally in CSV files for efficient manipulation and analysis.</a:t>
            </a:r>
          </a:p>
          <a:p>
            <a:r>
              <a:rPr lang="en-US" sz="1600" b="1" dirty="0"/>
              <a:t>Reasons for Approach</a:t>
            </a:r>
            <a:r>
              <a:rPr lang="en-US" sz="1600" dirty="0"/>
              <a:t>:</a:t>
            </a:r>
          </a:p>
          <a:p>
            <a:pPr lvl="1"/>
            <a:r>
              <a:rPr lang="en-US" sz="1200" dirty="0"/>
              <a:t>SpaceX API: Allowed access to authentic and detailed space mission data.</a:t>
            </a:r>
          </a:p>
          <a:p>
            <a:pPr lvl="1"/>
            <a:r>
              <a:rPr lang="en-US" sz="1200" dirty="0"/>
              <a:t>Data Cleaning: Ensured reliability and accuracy in subsequent analysis steps.</a:t>
            </a:r>
          </a:p>
          <a:p>
            <a:pPr lvl="1"/>
            <a:r>
              <a:rPr lang="en-US" sz="1200" dirty="0"/>
              <a:t>Storage Methods: Facilitated easy integration with Python tools for processing.</a:t>
            </a:r>
          </a:p>
          <a:p>
            <a:r>
              <a:rPr lang="en-US" sz="1600" b="1" dirty="0"/>
              <a:t>GitHub Reference</a:t>
            </a:r>
            <a:r>
              <a:rPr lang="en-US" sz="1600" dirty="0"/>
              <a:t>: The SpaceX API call notebook, including documented code and extracted data, is accessible for review: [</a:t>
            </a:r>
            <a:r>
              <a:rPr lang="en-US" sz="1600" dirty="0">
                <a:solidFill>
                  <a:schemeClr val="accent5">
                    <a:lumMod val="75000"/>
                  </a:schemeClr>
                </a:solidFill>
                <a:cs typeface="Calibri"/>
              </a:rPr>
              <a:t>https://github.com/Boypop/IBM-Capstone-Project/blob/main/jupyter-labs-spacex-data-collection-api.ipynb</a:t>
            </a:r>
            <a:r>
              <a:rPr lang="en-US" sz="1600" dirty="0"/>
              <a:t>].</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521948" cy="4233285"/>
          </a:xfrm>
          <a:prstGeom prst="rect">
            <a:avLst/>
          </a:prstGeom>
        </p:spPr>
        <p:txBody>
          <a:bodyPr lIns="91440" tIns="45720" rIns="91440" bIns="45720" anchor="t">
            <a:noAutofit/>
          </a:bodyPr>
          <a:lstStyle/>
          <a:p>
            <a:r>
              <a:rPr lang="en-US" sz="1600" b="1" dirty="0">
                <a:latin typeface="Abadi" panose="020B0604020104020204" pitchFamily="34" charset="0"/>
              </a:rPr>
              <a:t>Web Scraping Process</a:t>
            </a:r>
            <a:r>
              <a:rPr lang="en-US" sz="1600" dirty="0">
                <a:latin typeface="Abadi" panose="020B0604020104020204" pitchFamily="34" charset="0"/>
              </a:rPr>
              <a:t>:</a:t>
            </a:r>
          </a:p>
          <a:p>
            <a:pPr lvl="1"/>
            <a:r>
              <a:rPr lang="en-US" sz="1400" dirty="0">
                <a:latin typeface="Abadi" panose="020B0604020104020204" pitchFamily="34" charset="0"/>
              </a:rPr>
              <a:t>Implemented a systematic approach to web scraping using key phrases and logical structures.</a:t>
            </a:r>
          </a:p>
          <a:p>
            <a:pPr lvl="1"/>
            <a:r>
              <a:rPr lang="en-US" sz="1400" dirty="0">
                <a:latin typeface="Abadi" panose="020B0604020104020204" pitchFamily="34" charset="0"/>
              </a:rPr>
              <a:t>Created detailed flowcharts to illustrate the step-by-step extraction process.</a:t>
            </a:r>
          </a:p>
          <a:p>
            <a:r>
              <a:rPr lang="en-US" sz="1600" b="1" dirty="0">
                <a:latin typeface="Abadi" panose="020B0604020104020204" pitchFamily="34" charset="0"/>
              </a:rPr>
              <a:t>Data Extraction Details</a:t>
            </a:r>
            <a:r>
              <a:rPr lang="en-US" sz="1600" dirty="0">
                <a:latin typeface="Abadi" panose="020B0604020104020204" pitchFamily="34" charset="0"/>
              </a:rPr>
              <a:t>:</a:t>
            </a:r>
          </a:p>
          <a:p>
            <a:pPr lvl="1"/>
            <a:r>
              <a:rPr lang="en-US" sz="1400" dirty="0">
                <a:latin typeface="Abadi" panose="020B0604020104020204" pitchFamily="34" charset="0"/>
              </a:rPr>
              <a:t>Gathered information on space missions, including launch dates, payload masses, and landing outcomes.</a:t>
            </a:r>
          </a:p>
          <a:p>
            <a:pPr lvl="1"/>
            <a:r>
              <a:rPr lang="en-US" sz="1400" dirty="0">
                <a:latin typeface="Abadi" panose="020B0604020104020204" pitchFamily="34" charset="0"/>
              </a:rPr>
              <a:t>Ensured data quality by cleaning and verifying extracted information before analysis.</a:t>
            </a:r>
          </a:p>
          <a:p>
            <a:r>
              <a:rPr lang="en-US" sz="1600" b="1" dirty="0">
                <a:latin typeface="Abadi" panose="020B0604020104020204" pitchFamily="34" charset="0"/>
              </a:rPr>
              <a:t>GitHub Reference</a:t>
            </a:r>
            <a:r>
              <a:rPr lang="en-US" sz="1600" dirty="0">
                <a:latin typeface="Abadi" panose="020B0604020104020204" pitchFamily="34" charset="0"/>
              </a:rPr>
              <a:t>: The completed web scraping notebook, including documentation and code, is available for peer review: [</a:t>
            </a:r>
            <a:r>
              <a:rPr lang="en-US" sz="1600" dirty="0">
                <a:solidFill>
                  <a:schemeClr val="accent5">
                    <a:lumMod val="75000"/>
                  </a:schemeClr>
                </a:solidFill>
                <a:latin typeface="Abadi"/>
                <a:cs typeface="Calibri"/>
              </a:rPr>
              <a:t>https://github.com/Boypop/IBM-Capstone-Project/blob/main/jupyter-labs-webscraping.ipynb</a:t>
            </a:r>
            <a:r>
              <a:rPr lang="en-US" sz="1600" dirty="0">
                <a:latin typeface="Abadi" panose="020B0604020104020204" pitchFamily="34" charset="0"/>
              </a:rPr>
              <a:t>].</a:t>
            </a: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200" dirty="0">
              <a:latin typeface="Abadi"/>
            </a:endParaRPr>
          </a:p>
          <a:p>
            <a:pPr marL="0" indent="0">
              <a:buNone/>
            </a:pPr>
            <a:endParaRPr lang="en-US" sz="2200" dirty="0">
              <a:latin typeface="Abadi"/>
            </a:endParaRPr>
          </a:p>
          <a:p>
            <a:pPr marL="0" indent="0">
              <a:buNone/>
            </a:pPr>
            <a:endParaRPr lang="en-US" sz="2200" dirty="0">
              <a:latin typeface="Abadi"/>
            </a:endParaRPr>
          </a:p>
          <a:p>
            <a:pPr marL="0" indent="0">
              <a:buNone/>
            </a:pPr>
            <a:r>
              <a:rPr lang="en-US" sz="2200" dirty="0">
                <a:latin typeface="Abadi"/>
              </a:rPr>
              <a:t>[Start] → [Identify Target Web Pages] → [Extract HTML Tables] → [Parse &amp; Structure Data] →  [Clean Data] → [Store in Database] → [Dataset Ready for Analysis] → [End]</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7292</TotalTime>
  <Words>2548</Words>
  <Application>Microsoft Office PowerPoint</Application>
  <PresentationFormat>Grand écran</PresentationFormat>
  <Paragraphs>274</Paragraphs>
  <Slides>47</Slides>
  <Notes>5</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47</vt:i4>
      </vt:variant>
    </vt:vector>
  </HeadingPairs>
  <TitlesOfParts>
    <vt:vector size="56" baseType="lpstr">
      <vt:lpstr>Abadi</vt:lpstr>
      <vt:lpstr>Arial</vt:lpstr>
      <vt:lpstr>Calibri</vt:lpstr>
      <vt:lpstr>Calibri Light</vt:lpstr>
      <vt:lpstr>Consolas</vt:lpstr>
      <vt:lpstr>Courier New</vt:lpstr>
      <vt:lpstr>IBM Plex Mono SemiBold</vt:lpstr>
      <vt:lpstr>IBM Plex Mono Text</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Paulin Mien</cp:lastModifiedBy>
  <cp:revision>269</cp:revision>
  <dcterms:created xsi:type="dcterms:W3CDTF">2021-04-29T18:58:34Z</dcterms:created>
  <dcterms:modified xsi:type="dcterms:W3CDTF">2025-03-28T20:04:03Z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